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95" r:id="rId2"/>
    <p:sldId id="296" r:id="rId3"/>
    <p:sldId id="299" r:id="rId4"/>
    <p:sldId id="297" r:id="rId5"/>
    <p:sldId id="298" r:id="rId6"/>
    <p:sldId id="300" r:id="rId7"/>
    <p:sldId id="301" r:id="rId8"/>
    <p:sldId id="302" r:id="rId9"/>
    <p:sldId id="316" r:id="rId10"/>
    <p:sldId id="318" r:id="rId11"/>
    <p:sldId id="307" r:id="rId12"/>
    <p:sldId id="315" r:id="rId13"/>
    <p:sldId id="308" r:id="rId14"/>
    <p:sldId id="311" r:id="rId15"/>
    <p:sldId id="309" r:id="rId16"/>
    <p:sldId id="310" r:id="rId17"/>
    <p:sldId id="312" r:id="rId18"/>
    <p:sldId id="313" r:id="rId19"/>
    <p:sldId id="306" r:id="rId20"/>
    <p:sldId id="314" r:id="rId21"/>
    <p:sldId id="320" r:id="rId22"/>
  </p:sldIdLst>
  <p:sldSz cx="9906000" cy="6858000" type="A4"/>
  <p:notesSz cx="6819900" cy="9793288"/>
  <p:defaultTextStyle>
    <a:defPPr>
      <a:defRPr lang="zh-CN"/>
    </a:defPPr>
    <a:lvl1pPr algn="l" rtl="0" eaLnBrk="0" fontAlgn="base" hangingPunct="0">
      <a:spcBef>
        <a:spcPct val="0"/>
      </a:spcBef>
      <a:spcAft>
        <a:spcPct val="0"/>
      </a:spcAft>
      <a:buFont typeface="Arial" pitchFamily="34" charset="0"/>
      <a:defRPr sz="2400" kern="1200">
        <a:solidFill>
          <a:schemeClr val="tx1"/>
        </a:solidFill>
        <a:latin typeface="Times New Roman" pitchFamily="18" charset="0"/>
        <a:ea typeface="宋体" pitchFamily="2" charset="-122"/>
        <a:cs typeface="+mn-cs"/>
      </a:defRPr>
    </a:lvl1pPr>
    <a:lvl2pPr marL="457200" algn="l" rtl="0" eaLnBrk="0" fontAlgn="base" hangingPunct="0">
      <a:spcBef>
        <a:spcPct val="0"/>
      </a:spcBef>
      <a:spcAft>
        <a:spcPct val="0"/>
      </a:spcAft>
      <a:buFont typeface="Arial" pitchFamily="34" charset="0"/>
      <a:defRPr sz="2400" kern="1200">
        <a:solidFill>
          <a:schemeClr val="tx1"/>
        </a:solidFill>
        <a:latin typeface="Times New Roman" pitchFamily="18" charset="0"/>
        <a:ea typeface="宋体" pitchFamily="2" charset="-122"/>
        <a:cs typeface="+mn-cs"/>
      </a:defRPr>
    </a:lvl2pPr>
    <a:lvl3pPr marL="914400" algn="l" rtl="0" eaLnBrk="0" fontAlgn="base" hangingPunct="0">
      <a:spcBef>
        <a:spcPct val="0"/>
      </a:spcBef>
      <a:spcAft>
        <a:spcPct val="0"/>
      </a:spcAft>
      <a:buFont typeface="Arial" pitchFamily="34" charset="0"/>
      <a:defRPr sz="2400" kern="1200">
        <a:solidFill>
          <a:schemeClr val="tx1"/>
        </a:solidFill>
        <a:latin typeface="Times New Roman" pitchFamily="18" charset="0"/>
        <a:ea typeface="宋体" pitchFamily="2" charset="-122"/>
        <a:cs typeface="+mn-cs"/>
      </a:defRPr>
    </a:lvl3pPr>
    <a:lvl4pPr marL="1371600" algn="l" rtl="0" eaLnBrk="0" fontAlgn="base" hangingPunct="0">
      <a:spcBef>
        <a:spcPct val="0"/>
      </a:spcBef>
      <a:spcAft>
        <a:spcPct val="0"/>
      </a:spcAft>
      <a:buFont typeface="Arial" pitchFamily="34" charset="0"/>
      <a:defRPr sz="2400" kern="1200">
        <a:solidFill>
          <a:schemeClr val="tx1"/>
        </a:solidFill>
        <a:latin typeface="Times New Roman" pitchFamily="18" charset="0"/>
        <a:ea typeface="宋体" pitchFamily="2" charset="-122"/>
        <a:cs typeface="+mn-cs"/>
      </a:defRPr>
    </a:lvl4pPr>
    <a:lvl5pPr marL="1828800" algn="l" rtl="0" eaLnBrk="0" fontAlgn="base" hangingPunct="0">
      <a:spcBef>
        <a:spcPct val="0"/>
      </a:spcBef>
      <a:spcAft>
        <a:spcPct val="0"/>
      </a:spcAft>
      <a:buFont typeface="Arial" pitchFamily="34" charset="0"/>
      <a:defRPr sz="2400" kern="1200">
        <a:solidFill>
          <a:schemeClr val="tx1"/>
        </a:solidFill>
        <a:latin typeface="Times New Roman" pitchFamily="18" charset="0"/>
        <a:ea typeface="宋体" pitchFamily="2" charset="-122"/>
        <a:cs typeface="+mn-cs"/>
      </a:defRPr>
    </a:lvl5pPr>
    <a:lvl6pPr marL="2286000" algn="l" defTabSz="914400" rtl="0" eaLnBrk="1" latinLnBrk="0" hangingPunct="1">
      <a:defRPr sz="2400" kern="1200">
        <a:solidFill>
          <a:schemeClr val="tx1"/>
        </a:solidFill>
        <a:latin typeface="Times New Roman" pitchFamily="18" charset="0"/>
        <a:ea typeface="宋体" pitchFamily="2" charset="-122"/>
        <a:cs typeface="+mn-cs"/>
      </a:defRPr>
    </a:lvl6pPr>
    <a:lvl7pPr marL="2743200" algn="l" defTabSz="914400" rtl="0" eaLnBrk="1" latinLnBrk="0" hangingPunct="1">
      <a:defRPr sz="2400" kern="1200">
        <a:solidFill>
          <a:schemeClr val="tx1"/>
        </a:solidFill>
        <a:latin typeface="Times New Roman" pitchFamily="18" charset="0"/>
        <a:ea typeface="宋体" pitchFamily="2" charset="-122"/>
        <a:cs typeface="+mn-cs"/>
      </a:defRPr>
    </a:lvl7pPr>
    <a:lvl8pPr marL="3200400" algn="l" defTabSz="914400" rtl="0" eaLnBrk="1" latinLnBrk="0" hangingPunct="1">
      <a:defRPr sz="2400" kern="1200">
        <a:solidFill>
          <a:schemeClr val="tx1"/>
        </a:solidFill>
        <a:latin typeface="Times New Roman" pitchFamily="18" charset="0"/>
        <a:ea typeface="宋体" pitchFamily="2" charset="-122"/>
        <a:cs typeface="+mn-cs"/>
      </a:defRPr>
    </a:lvl8pPr>
    <a:lvl9pPr marL="3657600" algn="l" defTabSz="914400" rtl="0" eaLnBrk="1" latinLnBrk="0" hangingPunct="1">
      <a:defRPr sz="2400" kern="1200">
        <a:solidFill>
          <a:schemeClr val="tx1"/>
        </a:solidFill>
        <a:latin typeface="Times New Roman" pitchFamily="18"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218" y="72"/>
      </p:cViewPr>
      <p:guideLst>
        <p:guide orient="horz" pos="2160"/>
        <p:guide pos="3120"/>
      </p:guideLst>
    </p:cSldViewPr>
  </p:slideViewPr>
  <p:notesTextViewPr>
    <p:cViewPr>
      <p:scale>
        <a:sx n="100" d="100"/>
        <a:sy n="100" d="100"/>
      </p:scale>
      <p:origin x="0" y="0"/>
    </p:cViewPr>
  </p:notesTextViewPr>
  <p:gridSpacing cx="72005" cy="720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Rot="1" noChangeAspect="1" noChangeArrowheads="1" noTextEdit="1"/>
          </p:cNvSpPr>
          <p:nvPr/>
        </p:nvSpPr>
        <p:spPr bwMode="auto">
          <a:xfrm>
            <a:off x="909638" y="4670425"/>
            <a:ext cx="4999037" cy="4140200"/>
          </a:xfrm>
          <a:prstGeom prst="rect">
            <a:avLst/>
          </a:prstGeom>
          <a:noFill/>
          <a:ln w="12700" cmpd="sng">
            <a:solidFill>
              <a:schemeClr val="tx1"/>
            </a:solidFill>
            <a:miter lim="800000"/>
            <a:headEnd/>
            <a:tailEnd/>
          </a:ln>
        </p:spPr>
        <p:txBody>
          <a:bodyPr lIns="90488" tIns="44450" rIns="90488" bIns="44450"/>
          <a:lstStyle/>
          <a:p>
            <a:pPr defTabSz="0">
              <a:spcBef>
                <a:spcPct val="30000"/>
              </a:spcBef>
              <a:buFontTx/>
              <a:buNone/>
            </a:pPr>
            <a:r>
              <a:rPr lang="zh-CN" altLang="zh-CN" sz="1200">
                <a:latin typeface="Arial" pitchFamily="34" charset="0"/>
              </a:rPr>
              <a:t>Cliquez pour modifier les styles de texte du masque</a:t>
            </a:r>
          </a:p>
          <a:p>
            <a:pPr defTabSz="0">
              <a:spcBef>
                <a:spcPct val="30000"/>
              </a:spcBef>
              <a:buFontTx/>
              <a:buNone/>
            </a:pPr>
            <a:r>
              <a:rPr lang="zh-CN" altLang="zh-CN" sz="1200">
                <a:latin typeface="Arial" pitchFamily="34" charset="0"/>
              </a:rPr>
              <a:t>Second niveau</a:t>
            </a:r>
          </a:p>
          <a:p>
            <a:pPr defTabSz="0">
              <a:spcBef>
                <a:spcPct val="30000"/>
              </a:spcBef>
              <a:buFontTx/>
              <a:buNone/>
            </a:pPr>
            <a:r>
              <a:rPr lang="zh-CN" altLang="zh-CN" sz="1200">
                <a:latin typeface="Arial" pitchFamily="34" charset="0"/>
              </a:rPr>
              <a:t>Troisième niveau</a:t>
            </a:r>
          </a:p>
          <a:p>
            <a:pPr defTabSz="0">
              <a:spcBef>
                <a:spcPct val="30000"/>
              </a:spcBef>
              <a:buFontTx/>
              <a:buNone/>
            </a:pPr>
            <a:r>
              <a:rPr lang="zh-CN" altLang="zh-CN" sz="1200">
                <a:latin typeface="Arial" pitchFamily="34" charset="0"/>
              </a:rPr>
              <a:t>Quatrième niveau</a:t>
            </a:r>
          </a:p>
          <a:p>
            <a:pPr defTabSz="0">
              <a:spcBef>
                <a:spcPct val="30000"/>
              </a:spcBef>
              <a:buFontTx/>
              <a:buNone/>
            </a:pPr>
            <a:r>
              <a:rPr lang="zh-CN" altLang="zh-CN" sz="1200">
                <a:latin typeface="Arial" pitchFamily="34" charset="0"/>
              </a:rPr>
              <a:t>Cinquième niveau</a:t>
            </a:r>
          </a:p>
        </p:txBody>
      </p:sp>
      <p:sp>
        <p:nvSpPr>
          <p:cNvPr id="2051" name="Rectangle 3"/>
          <p:cNvSpPr>
            <a:spLocks noGrp="1" noRot="1" noChangeAspect="1" noChangeArrowheads="1" noTextEdit="1"/>
          </p:cNvSpPr>
          <p:nvPr>
            <p:ph type="sldImg" idx="2"/>
          </p:nvPr>
        </p:nvSpPr>
        <p:spPr bwMode="auto">
          <a:xfrm>
            <a:off x="1081088" y="935038"/>
            <a:ext cx="4657725" cy="3224212"/>
          </a:xfrm>
          <a:prstGeom prst="rect">
            <a:avLst/>
          </a:prstGeom>
          <a:noFill/>
          <a:ln w="12700" cmpd="sng">
            <a:solidFill>
              <a:schemeClr val="tx1"/>
            </a:solidFill>
            <a:miter lim="800000"/>
            <a:headEnd/>
            <a:tailEnd/>
          </a:ln>
        </p:spPr>
      </p:sp>
    </p:spTree>
    <p:extLst>
      <p:ext uri="{BB962C8B-B14F-4D97-AF65-F5344CB8AC3E}">
        <p14:creationId xmlns:p14="http://schemas.microsoft.com/office/powerpoint/2010/main" val="3953625199"/>
      </p:ext>
    </p:extLst>
  </p:cSld>
  <p:clrMap bg1="lt1" tx1="dk1" bg2="lt2" tx2="dk2" accent1="accent1" accent2="accent2" accent3="accent3" accent4="accent4" accent5="accent5" accent6="accent6" hlink="hlink" folHlink="folHlink"/>
  <p:notesStyle>
    <a:lvl1pPr algn="l" defTabSz="0" rtl="0" eaLnBrk="0" fontAlgn="base" hangingPunct="0">
      <a:spcBef>
        <a:spcPct val="30000"/>
      </a:spcBef>
      <a:spcAft>
        <a:spcPct val="0"/>
      </a:spcAft>
      <a:defRPr sz="1200" kern="1200">
        <a:solidFill>
          <a:schemeClr val="tx1"/>
        </a:solidFill>
        <a:latin typeface="Arial"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42950" y="2130425"/>
            <a:ext cx="84201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638" y="4406900"/>
            <a:ext cx="8420100" cy="1362075"/>
          </a:xfrm>
        </p:spPr>
        <p:txBody>
          <a:bodyPr/>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2216150" y="1558925"/>
            <a:ext cx="3548063" cy="4613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916613" y="1558925"/>
            <a:ext cx="3549650" cy="4613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95300" y="274638"/>
            <a:ext cx="89154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0" y="273050"/>
            <a:ext cx="3259138"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513" y="4800600"/>
            <a:ext cx="59436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729538" y="696913"/>
            <a:ext cx="1836737" cy="54752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2214563" y="696913"/>
            <a:ext cx="5362575" cy="54752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孚瑞肯PPT模板内容"/>
          <p:cNvPicPr>
            <a:picLocks noChangeAspect="1" noChangeArrowheads="1"/>
          </p:cNvPicPr>
          <p:nvPr userDrawn="1"/>
        </p:nvPicPr>
        <p:blipFill>
          <a:blip r:embed="rId13"/>
          <a:srcRect/>
          <a:stretch>
            <a:fillRect/>
          </a:stretch>
        </p:blipFill>
        <p:spPr bwMode="auto">
          <a:xfrm>
            <a:off x="0" y="0"/>
            <a:ext cx="9907588" cy="6858000"/>
          </a:xfrm>
          <a:prstGeom prst="rect">
            <a:avLst/>
          </a:prstGeom>
          <a:noFill/>
          <a:ln w="9525">
            <a:noFill/>
            <a:miter lim="800000"/>
            <a:headEnd/>
            <a:tailEnd/>
          </a:ln>
        </p:spPr>
      </p:pic>
      <p:sp>
        <p:nvSpPr>
          <p:cNvPr id="1027" name="Rectangle 2"/>
          <p:cNvSpPr>
            <a:spLocks noGrp="1" noChangeArrowheads="1"/>
          </p:cNvSpPr>
          <p:nvPr>
            <p:ph type="title" idx="4294967295"/>
          </p:nvPr>
        </p:nvSpPr>
        <p:spPr bwMode="auto">
          <a:xfrm>
            <a:off x="2214563" y="696913"/>
            <a:ext cx="7351712" cy="75088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zh-CN" altLang="zh-CN" smtClean="0">
                <a:sym typeface="Arial" pitchFamily="34" charset="0"/>
              </a:rPr>
              <a:t>Cliquez pour modifier le style de titre du </a:t>
            </a:r>
          </a:p>
        </p:txBody>
      </p:sp>
      <p:sp>
        <p:nvSpPr>
          <p:cNvPr id="1028" name="Rectangle 5"/>
          <p:cNvSpPr>
            <a:spLocks noGrp="1" noChangeArrowheads="1"/>
          </p:cNvSpPr>
          <p:nvPr>
            <p:ph type="body" idx="1"/>
          </p:nvPr>
        </p:nvSpPr>
        <p:spPr bwMode="auto">
          <a:xfrm>
            <a:off x="2216150" y="1558925"/>
            <a:ext cx="7250113" cy="46132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zh-CN" altLang="zh-CN" smtClean="0">
                <a:sym typeface="Arial" pitchFamily="34" charset="0"/>
              </a:rPr>
              <a:t>Cliquez pour modifier les styles de texte du masque</a:t>
            </a:r>
          </a:p>
          <a:p>
            <a:pPr lvl="1"/>
            <a:r>
              <a:rPr lang="zh-CN" altLang="zh-CN" smtClean="0">
                <a:sym typeface="Arial" pitchFamily="34" charset="0"/>
              </a:rPr>
              <a:t>Second niveau</a:t>
            </a:r>
          </a:p>
          <a:p>
            <a:pPr lvl="2"/>
            <a:r>
              <a:rPr lang="zh-CN" altLang="zh-CN" smtClean="0">
                <a:sym typeface="Arial" pitchFamily="34" charset="0"/>
              </a:rPr>
              <a:t>Troisième niveau</a:t>
            </a:r>
          </a:p>
          <a:p>
            <a:pPr lvl="3"/>
            <a:r>
              <a:rPr lang="zh-CN" altLang="zh-CN" smtClean="0">
                <a:sym typeface="Arial" pitchFamily="34" charset="0"/>
              </a:rPr>
              <a:t>Quatrième niveau</a:t>
            </a:r>
          </a:p>
          <a:p>
            <a:pPr lvl="4"/>
            <a:r>
              <a:rPr lang="zh-CN" altLang="zh-CN" smtClean="0">
                <a:sym typeface="Arial" pitchFamily="34" charset="0"/>
              </a:rPr>
              <a:t>Cinquième niveau</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774700" indent="-774700" algn="l" rtl="0" eaLnBrk="0" fontAlgn="base" hangingPunct="0">
        <a:spcBef>
          <a:spcPct val="0"/>
        </a:spcBef>
        <a:spcAft>
          <a:spcPct val="0"/>
        </a:spcAft>
        <a:defRPr sz="2600" b="1">
          <a:solidFill>
            <a:srgbClr val="000000"/>
          </a:solidFill>
          <a:latin typeface="+mj-lt"/>
          <a:ea typeface="+mj-ea"/>
          <a:cs typeface="+mj-cs"/>
          <a:sym typeface="Arial" pitchFamily="34" charset="0"/>
        </a:defRPr>
      </a:lvl1pPr>
      <a:lvl2pPr marL="774700" indent="-774700" algn="l" rtl="0" eaLnBrk="0" fontAlgn="base" hangingPunct="0">
        <a:spcBef>
          <a:spcPct val="0"/>
        </a:spcBef>
        <a:spcAft>
          <a:spcPct val="0"/>
        </a:spcAft>
        <a:defRPr sz="2600" b="1">
          <a:solidFill>
            <a:srgbClr val="000000"/>
          </a:solidFill>
          <a:latin typeface="Arial" pitchFamily="34" charset="0"/>
          <a:ea typeface="宋体" pitchFamily="2" charset="-122"/>
          <a:sym typeface="Arial" pitchFamily="34" charset="0"/>
        </a:defRPr>
      </a:lvl2pPr>
      <a:lvl3pPr marL="774700" indent="-774700" algn="l" rtl="0" eaLnBrk="0" fontAlgn="base" hangingPunct="0">
        <a:spcBef>
          <a:spcPct val="0"/>
        </a:spcBef>
        <a:spcAft>
          <a:spcPct val="0"/>
        </a:spcAft>
        <a:defRPr sz="2600" b="1">
          <a:solidFill>
            <a:srgbClr val="000000"/>
          </a:solidFill>
          <a:latin typeface="Arial" pitchFamily="34" charset="0"/>
          <a:ea typeface="宋体" pitchFamily="2" charset="-122"/>
          <a:sym typeface="Arial" pitchFamily="34" charset="0"/>
        </a:defRPr>
      </a:lvl3pPr>
      <a:lvl4pPr marL="774700" indent="-774700" algn="l" rtl="0" eaLnBrk="0" fontAlgn="base" hangingPunct="0">
        <a:spcBef>
          <a:spcPct val="0"/>
        </a:spcBef>
        <a:spcAft>
          <a:spcPct val="0"/>
        </a:spcAft>
        <a:defRPr sz="2600" b="1">
          <a:solidFill>
            <a:srgbClr val="000000"/>
          </a:solidFill>
          <a:latin typeface="Arial" pitchFamily="34" charset="0"/>
          <a:ea typeface="宋体" pitchFamily="2" charset="-122"/>
          <a:sym typeface="Arial" pitchFamily="34" charset="0"/>
        </a:defRPr>
      </a:lvl4pPr>
      <a:lvl5pPr marL="774700" indent="-774700" algn="l" rtl="0" eaLnBrk="0" fontAlgn="base" hangingPunct="0">
        <a:spcBef>
          <a:spcPct val="0"/>
        </a:spcBef>
        <a:spcAft>
          <a:spcPct val="0"/>
        </a:spcAft>
        <a:defRPr sz="2600" b="1">
          <a:solidFill>
            <a:srgbClr val="000000"/>
          </a:solidFill>
          <a:latin typeface="Arial" pitchFamily="34" charset="0"/>
          <a:ea typeface="宋体" pitchFamily="2" charset="-122"/>
          <a:sym typeface="Arial" pitchFamily="34" charset="0"/>
        </a:defRPr>
      </a:lvl5pPr>
      <a:lvl6pPr marL="1231900" indent="-774700" algn="l" rtl="0" eaLnBrk="0" fontAlgn="base" hangingPunct="0">
        <a:spcBef>
          <a:spcPct val="0"/>
        </a:spcBef>
        <a:spcAft>
          <a:spcPct val="0"/>
        </a:spcAft>
        <a:defRPr sz="2600" b="1">
          <a:solidFill>
            <a:srgbClr val="000000"/>
          </a:solidFill>
          <a:latin typeface="Arial" pitchFamily="34" charset="0"/>
          <a:ea typeface="宋体" pitchFamily="2" charset="-122"/>
          <a:sym typeface="Arial" pitchFamily="34" charset="0"/>
        </a:defRPr>
      </a:lvl6pPr>
      <a:lvl7pPr marL="1689100" indent="-774700" algn="l" rtl="0" eaLnBrk="0" fontAlgn="base" hangingPunct="0">
        <a:spcBef>
          <a:spcPct val="0"/>
        </a:spcBef>
        <a:spcAft>
          <a:spcPct val="0"/>
        </a:spcAft>
        <a:defRPr sz="2600" b="1">
          <a:solidFill>
            <a:srgbClr val="000000"/>
          </a:solidFill>
          <a:latin typeface="Arial" pitchFamily="34" charset="0"/>
          <a:ea typeface="宋体" pitchFamily="2" charset="-122"/>
          <a:sym typeface="Arial" pitchFamily="34" charset="0"/>
        </a:defRPr>
      </a:lvl7pPr>
      <a:lvl8pPr marL="2146300" indent="-774700" algn="l" rtl="0" eaLnBrk="0" fontAlgn="base" hangingPunct="0">
        <a:spcBef>
          <a:spcPct val="0"/>
        </a:spcBef>
        <a:spcAft>
          <a:spcPct val="0"/>
        </a:spcAft>
        <a:defRPr sz="2600" b="1">
          <a:solidFill>
            <a:srgbClr val="000000"/>
          </a:solidFill>
          <a:latin typeface="Arial" pitchFamily="34" charset="0"/>
          <a:ea typeface="宋体" pitchFamily="2" charset="-122"/>
          <a:sym typeface="Arial" pitchFamily="34" charset="0"/>
        </a:defRPr>
      </a:lvl8pPr>
      <a:lvl9pPr marL="2603500" indent="-774700" algn="l" rtl="0" eaLnBrk="0" fontAlgn="base" hangingPunct="0">
        <a:spcBef>
          <a:spcPct val="0"/>
        </a:spcBef>
        <a:spcAft>
          <a:spcPct val="0"/>
        </a:spcAft>
        <a:defRPr sz="2600" b="1">
          <a:solidFill>
            <a:srgbClr val="000000"/>
          </a:solidFill>
          <a:latin typeface="Arial" pitchFamily="34" charset="0"/>
          <a:ea typeface="宋体" pitchFamily="2" charset="-122"/>
          <a:sym typeface="Arial" pitchFamily="34" charset="0"/>
        </a:defRPr>
      </a:lvl9pPr>
    </p:titleStyle>
    <p:bodyStyle>
      <a:lvl1pPr marL="285750" indent="-285750" algn="l" defTabSz="774700" rtl="0" eaLnBrk="0" fontAlgn="base" hangingPunct="0">
        <a:spcBef>
          <a:spcPct val="20000"/>
        </a:spcBef>
        <a:spcAft>
          <a:spcPct val="0"/>
        </a:spcAft>
        <a:buClr>
          <a:schemeClr val="accent1"/>
        </a:buClr>
        <a:buFont typeface="Wingdings" pitchFamily="2" charset="2"/>
        <a:buChar char="n"/>
        <a:defRPr sz="1700">
          <a:solidFill>
            <a:srgbClr val="000000"/>
          </a:solidFill>
          <a:latin typeface="+mn-lt"/>
          <a:ea typeface="+mn-ea"/>
          <a:cs typeface="+mn-cs"/>
          <a:sym typeface="Arial" pitchFamily="34" charset="0"/>
        </a:defRPr>
      </a:lvl1pPr>
      <a:lvl2pPr marL="762000" indent="-285750" algn="l" defTabSz="774700" rtl="0" eaLnBrk="0" fontAlgn="base" hangingPunct="0">
        <a:spcBef>
          <a:spcPct val="20000"/>
        </a:spcBef>
        <a:spcAft>
          <a:spcPct val="0"/>
        </a:spcAft>
        <a:buClr>
          <a:schemeClr val="accent1"/>
        </a:buClr>
        <a:buSzPct val="78000"/>
        <a:buFont typeface="Wingdings" pitchFamily="2" charset="2"/>
        <a:buChar char="o"/>
        <a:defRPr sz="1700">
          <a:solidFill>
            <a:srgbClr val="000000"/>
          </a:solidFill>
          <a:latin typeface="+mn-lt"/>
          <a:ea typeface="+mn-ea"/>
          <a:sym typeface="Arial" pitchFamily="34" charset="0"/>
        </a:defRPr>
      </a:lvl2pPr>
      <a:lvl3pPr marL="1143000" indent="-190500" algn="l" defTabSz="774700" rtl="0" eaLnBrk="0" fontAlgn="base" hangingPunct="0">
        <a:spcBef>
          <a:spcPct val="20000"/>
        </a:spcBef>
        <a:spcAft>
          <a:spcPct val="0"/>
        </a:spcAft>
        <a:buClr>
          <a:schemeClr val="accent1"/>
        </a:buClr>
        <a:buSzPct val="78000"/>
        <a:buFont typeface="Wingdings" pitchFamily="2" charset="2"/>
        <a:buChar char="–"/>
        <a:defRPr sz="1700">
          <a:solidFill>
            <a:srgbClr val="000000"/>
          </a:solidFill>
          <a:latin typeface="+mn-lt"/>
          <a:ea typeface="+mn-ea"/>
          <a:sym typeface="Arial" pitchFamily="34" charset="0"/>
        </a:defRPr>
      </a:lvl3pPr>
      <a:lvl4pPr marL="1524000" indent="-190500" algn="l" defTabSz="774700" rtl="0" eaLnBrk="0" fontAlgn="base" hangingPunct="0">
        <a:spcBef>
          <a:spcPct val="20000"/>
        </a:spcBef>
        <a:spcAft>
          <a:spcPct val="0"/>
        </a:spcAft>
        <a:buClr>
          <a:schemeClr val="accent1"/>
        </a:buClr>
        <a:buSzPct val="78000"/>
        <a:buFont typeface="Wingdings" pitchFamily="2" charset="2"/>
        <a:buChar char="–"/>
        <a:defRPr sz="1700">
          <a:solidFill>
            <a:srgbClr val="000000"/>
          </a:solidFill>
          <a:latin typeface="+mn-lt"/>
          <a:ea typeface="+mn-ea"/>
          <a:sym typeface="Arial" pitchFamily="34" charset="0"/>
        </a:defRPr>
      </a:lvl4pPr>
      <a:lvl5pPr marL="1905000" indent="-190500" algn="l" defTabSz="774700" rtl="0" eaLnBrk="0" fontAlgn="base" hangingPunct="0">
        <a:spcBef>
          <a:spcPct val="20000"/>
        </a:spcBef>
        <a:spcAft>
          <a:spcPct val="0"/>
        </a:spcAft>
        <a:buClr>
          <a:schemeClr val="accent1"/>
        </a:buClr>
        <a:buSzPct val="78000"/>
        <a:buFont typeface="Wingdings" pitchFamily="2" charset="2"/>
        <a:buChar char="–"/>
        <a:defRPr sz="1700">
          <a:solidFill>
            <a:srgbClr val="000000"/>
          </a:solidFill>
          <a:latin typeface="+mn-lt"/>
          <a:ea typeface="+mn-ea"/>
          <a:sym typeface="Arial" pitchFamily="34" charset="0"/>
        </a:defRPr>
      </a:lvl5pPr>
      <a:lvl6pPr marL="2362200" indent="-190500" algn="l" defTabSz="774700" rtl="0" eaLnBrk="0" fontAlgn="base" hangingPunct="0">
        <a:spcBef>
          <a:spcPct val="20000"/>
        </a:spcBef>
        <a:spcAft>
          <a:spcPct val="0"/>
        </a:spcAft>
        <a:buClr>
          <a:schemeClr val="accent1"/>
        </a:buClr>
        <a:buSzPct val="78000"/>
        <a:buFont typeface="Wingdings" pitchFamily="2" charset="2"/>
        <a:buChar char="–"/>
        <a:defRPr sz="1700">
          <a:solidFill>
            <a:srgbClr val="000000"/>
          </a:solidFill>
          <a:latin typeface="+mn-lt"/>
          <a:ea typeface="+mn-ea"/>
          <a:sym typeface="Arial" pitchFamily="34" charset="0"/>
        </a:defRPr>
      </a:lvl6pPr>
      <a:lvl7pPr marL="2819400" indent="-190500" algn="l" defTabSz="774700" rtl="0" eaLnBrk="0" fontAlgn="base" hangingPunct="0">
        <a:spcBef>
          <a:spcPct val="20000"/>
        </a:spcBef>
        <a:spcAft>
          <a:spcPct val="0"/>
        </a:spcAft>
        <a:buClr>
          <a:schemeClr val="accent1"/>
        </a:buClr>
        <a:buSzPct val="78000"/>
        <a:buFont typeface="Wingdings" pitchFamily="2" charset="2"/>
        <a:buChar char="–"/>
        <a:defRPr sz="1700">
          <a:solidFill>
            <a:srgbClr val="000000"/>
          </a:solidFill>
          <a:latin typeface="+mn-lt"/>
          <a:ea typeface="+mn-ea"/>
          <a:sym typeface="Arial" pitchFamily="34" charset="0"/>
        </a:defRPr>
      </a:lvl7pPr>
      <a:lvl8pPr marL="3276600" indent="-190500" algn="l" defTabSz="774700" rtl="0" eaLnBrk="0" fontAlgn="base" hangingPunct="0">
        <a:spcBef>
          <a:spcPct val="20000"/>
        </a:spcBef>
        <a:spcAft>
          <a:spcPct val="0"/>
        </a:spcAft>
        <a:buClr>
          <a:schemeClr val="accent1"/>
        </a:buClr>
        <a:buSzPct val="78000"/>
        <a:buFont typeface="Wingdings" pitchFamily="2" charset="2"/>
        <a:buChar char="–"/>
        <a:defRPr sz="1700">
          <a:solidFill>
            <a:srgbClr val="000000"/>
          </a:solidFill>
          <a:latin typeface="+mn-lt"/>
          <a:ea typeface="+mn-ea"/>
          <a:sym typeface="Arial" pitchFamily="34" charset="0"/>
        </a:defRPr>
      </a:lvl8pPr>
      <a:lvl9pPr marL="3733800" indent="-190500" algn="l" defTabSz="774700" rtl="0" eaLnBrk="0" fontAlgn="base" hangingPunct="0">
        <a:spcBef>
          <a:spcPct val="20000"/>
        </a:spcBef>
        <a:spcAft>
          <a:spcPct val="0"/>
        </a:spcAft>
        <a:buClr>
          <a:schemeClr val="accent1"/>
        </a:buClr>
        <a:buSzPct val="78000"/>
        <a:buFont typeface="Wingdings" pitchFamily="2" charset="2"/>
        <a:buChar char="–"/>
        <a:defRPr sz="1700">
          <a:solidFill>
            <a:srgbClr val="000000"/>
          </a:solidFill>
          <a:latin typeface="+mn-lt"/>
          <a:ea typeface="+mn-ea"/>
          <a:sym typeface="Arial"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16.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22.emf"/></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图片 6" descr="图片1.jpg"/>
          <p:cNvPicPr>
            <a:picLocks noChangeAspect="1" noChangeArrowheads="1"/>
          </p:cNvPicPr>
          <p:nvPr/>
        </p:nvPicPr>
        <p:blipFill>
          <a:blip r:embed="rId2"/>
          <a:srcRect/>
          <a:stretch>
            <a:fillRect/>
          </a:stretch>
        </p:blipFill>
        <p:spPr bwMode="auto">
          <a:xfrm>
            <a:off x="0" y="0"/>
            <a:ext cx="9906000" cy="6858000"/>
          </a:xfrm>
          <a:prstGeom prst="rect">
            <a:avLst/>
          </a:prstGeom>
          <a:noFill/>
          <a:ln w="9525">
            <a:noFill/>
            <a:miter lim="800000"/>
            <a:headEnd/>
            <a:tailEnd/>
          </a:ln>
          <a:effectLst/>
        </p:spPr>
      </p:pic>
      <p:sp>
        <p:nvSpPr>
          <p:cNvPr id="3075" name="Text Box 3"/>
          <p:cNvSpPr>
            <a:spLocks noChangeArrowheads="1"/>
          </p:cNvSpPr>
          <p:nvPr/>
        </p:nvSpPr>
        <p:spPr bwMode="auto">
          <a:xfrm>
            <a:off x="4000500" y="822325"/>
            <a:ext cx="5905500" cy="381000"/>
          </a:xfrm>
          <a:prstGeom prst="rect">
            <a:avLst/>
          </a:prstGeom>
          <a:noFill/>
          <a:ln w="9525">
            <a:noFill/>
            <a:miter lim="800000"/>
            <a:headEnd/>
            <a:tailEnd/>
          </a:ln>
        </p:spPr>
        <p:txBody>
          <a:bodyPr>
            <a:spAutoFit/>
          </a:bodyPr>
          <a:lstStyle/>
          <a:p>
            <a:r>
              <a:rPr lang="zh-CN" altLang="en-US" sz="1900" b="1">
                <a:solidFill>
                  <a:srgbClr val="2D4591"/>
                </a:solidFill>
                <a:latin typeface="Arial" pitchFamily="34" charset="0"/>
                <a:sym typeface="Arial" pitchFamily="34" charset="0"/>
              </a:rPr>
              <a:t>     </a:t>
            </a:r>
            <a:endParaRPr lang="zh-CN" altLang="en-US" sz="1700">
              <a:solidFill>
                <a:srgbClr val="CC0066"/>
              </a:solidFill>
              <a:latin typeface="Arial" pitchFamily="34" charset="0"/>
              <a:sym typeface="Arial" pitchFamily="34" charset="0"/>
            </a:endParaRPr>
          </a:p>
        </p:txBody>
      </p:sp>
      <p:sp>
        <p:nvSpPr>
          <p:cNvPr id="3076" name="Rectangle 8"/>
          <p:cNvSpPr>
            <a:spLocks noGrp="1" noChangeArrowheads="1"/>
          </p:cNvSpPr>
          <p:nvPr>
            <p:ph type="ctrTitle" idx="4294967295"/>
          </p:nvPr>
        </p:nvSpPr>
        <p:spPr>
          <a:xfrm>
            <a:off x="704850" y="4652963"/>
            <a:ext cx="7820050" cy="1204929"/>
          </a:xfrm>
          <a:ln/>
        </p:spPr>
        <p:txBody>
          <a:bodyPr anchor="ctr"/>
          <a:lstStyle/>
          <a:p>
            <a:pPr marL="0" indent="0" algn="ctr"/>
            <a:r>
              <a:rPr lang="en-US" sz="3600" dirty="0" smtClean="0">
                <a:solidFill>
                  <a:schemeClr val="tx1"/>
                </a:solidFill>
                <a:latin typeface="Microsoft JhengHei" pitchFamily="34" charset="-120"/>
                <a:ea typeface="Microsoft JhengHei" pitchFamily="34" charset="-120"/>
                <a:sym typeface="Comic Sans MS" pitchFamily="66" charset="0"/>
              </a:rPr>
              <a:t>FR200L </a:t>
            </a:r>
            <a:r>
              <a:rPr lang="en-US" altLang="zh-CN" sz="3600" dirty="0" smtClean="0">
                <a:solidFill>
                  <a:schemeClr val="tx1"/>
                </a:solidFill>
                <a:latin typeface="Microsoft JhengHei" pitchFamily="34" charset="-120"/>
                <a:ea typeface="Microsoft JhengHei" pitchFamily="34" charset="-120"/>
                <a:sym typeface="Comic Sans MS" pitchFamily="66" charset="0"/>
              </a:rPr>
              <a:t>&amp; </a:t>
            </a:r>
            <a:r>
              <a:rPr lang="en-US" altLang="zh-CN" sz="3600" dirty="0" smtClean="0">
                <a:solidFill>
                  <a:schemeClr val="hlink"/>
                </a:solidFill>
                <a:latin typeface="Microsoft JhengHei" pitchFamily="34" charset="-120"/>
                <a:ea typeface="Microsoft JhengHei" pitchFamily="34" charset="-120"/>
                <a:sym typeface="Comic Sans MS" pitchFamily="66" charset="0"/>
              </a:rPr>
              <a:t>Wire </a:t>
            </a:r>
            <a:r>
              <a:rPr lang="en-US" altLang="zh-CN" sz="4000" dirty="0" smtClean="0">
                <a:solidFill>
                  <a:schemeClr val="hlink"/>
                </a:solidFill>
                <a:latin typeface="Microsoft JhengHei" pitchFamily="34" charset="-120"/>
                <a:ea typeface="Microsoft JhengHei" pitchFamily="34" charset="-120"/>
                <a:sym typeface="Comic Sans MS" pitchFamily="66" charset="0"/>
              </a:rPr>
              <a:t>Drawing Machine</a:t>
            </a:r>
            <a:endParaRPr lang="zh-CN" altLang="en-US" sz="4000" dirty="0">
              <a:solidFill>
                <a:schemeClr val="hlink"/>
              </a:solidFill>
              <a:latin typeface="Microsoft JhengHei" pitchFamily="34" charset="-120"/>
              <a:ea typeface="Microsoft JhengHei" pitchFamily="34" charset="-120"/>
              <a:sym typeface="Times New Roman" pitchFamily="18" charset="0"/>
            </a:endParaRPr>
          </a:p>
        </p:txBody>
      </p:sp>
      <p:sp>
        <p:nvSpPr>
          <p:cNvPr id="3077" name="Text Box 9"/>
          <p:cNvSpPr>
            <a:spLocks noChangeArrowheads="1"/>
          </p:cNvSpPr>
          <p:nvPr/>
        </p:nvSpPr>
        <p:spPr bwMode="auto">
          <a:xfrm>
            <a:off x="6324600" y="6215082"/>
            <a:ext cx="3581400" cy="400110"/>
          </a:xfrm>
          <a:prstGeom prst="rect">
            <a:avLst/>
          </a:prstGeom>
          <a:noFill/>
          <a:ln w="9525">
            <a:noFill/>
            <a:miter lim="800000"/>
            <a:headEnd/>
            <a:tailEnd/>
          </a:ln>
        </p:spPr>
        <p:txBody>
          <a:bodyPr wrap="square">
            <a:spAutoFit/>
          </a:bodyPr>
          <a:lstStyle/>
          <a:p>
            <a:pPr algn="ctr">
              <a:spcBef>
                <a:spcPct val="50000"/>
              </a:spcBef>
            </a:pPr>
            <a:r>
              <a:rPr lang="en-US" altLang="zh-CN" sz="2000" dirty="0" smtClean="0">
                <a:solidFill>
                  <a:srgbClr val="000000"/>
                </a:solidFill>
                <a:sym typeface="Arial" pitchFamily="34" charset="0"/>
              </a:rPr>
              <a:t>2014.12</a:t>
            </a:r>
            <a:endParaRPr lang="en-US" sz="2000" dirty="0">
              <a:solidFill>
                <a:srgbClr val="000000"/>
              </a:solidFill>
              <a:sym typeface="Arial" pitchFamily="34" charset="0"/>
            </a:endParaRPr>
          </a:p>
        </p:txBody>
      </p:sp>
      <p:pic>
        <p:nvPicPr>
          <p:cNvPr id="3078" name="Picture 6" descr="LOGO （定）"/>
          <p:cNvPicPr>
            <a:picLocks noChangeAspect="1" noChangeArrowheads="1"/>
          </p:cNvPicPr>
          <p:nvPr/>
        </p:nvPicPr>
        <p:blipFill>
          <a:blip r:embed="rId3"/>
          <a:srcRect/>
          <a:stretch>
            <a:fillRect/>
          </a:stretch>
        </p:blipFill>
        <p:spPr bwMode="auto">
          <a:xfrm>
            <a:off x="561975" y="3573463"/>
            <a:ext cx="3311525" cy="460375"/>
          </a:xfrm>
          <a:prstGeom prst="rect">
            <a:avLst/>
          </a:prstGeom>
          <a:noFill/>
          <a:ln w="9525" cap="flat" cmpd="sng">
            <a:noFill/>
            <a:bevel/>
            <a:headEnd/>
            <a:tailEnd/>
          </a:ln>
          <a:effec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idx="4294967295"/>
          </p:nvPr>
        </p:nvSpPr>
        <p:spPr>
          <a:xfrm>
            <a:off x="2667000" y="714375"/>
            <a:ext cx="4267200" cy="609600"/>
          </a:xfrm>
          <a:ln/>
        </p:spPr>
        <p:txBody>
          <a:bodyPr/>
          <a:lstStyle/>
          <a:p>
            <a:pPr marL="0" indent="0" algn="ctr"/>
            <a:r>
              <a:rPr lang="en-US" altLang="zh-CN" sz="4000" dirty="0" smtClean="0">
                <a:latin typeface="Microsoft JhengHei" pitchFamily="34" charset="-120"/>
                <a:ea typeface="Microsoft JhengHei" pitchFamily="34" charset="-120"/>
              </a:rPr>
              <a:t>Content</a:t>
            </a:r>
            <a:endParaRPr lang="zh-CN" altLang="en-US" sz="4000" dirty="0">
              <a:latin typeface="Microsoft JhengHei" pitchFamily="34" charset="-120"/>
              <a:ea typeface="Microsoft JhengHei" pitchFamily="34" charset="-120"/>
            </a:endParaRPr>
          </a:p>
        </p:txBody>
      </p:sp>
      <p:sp>
        <p:nvSpPr>
          <p:cNvPr id="4099" name="Rectangle 5"/>
          <p:cNvSpPr>
            <a:spLocks noGrp="1" noChangeArrowheads="1"/>
          </p:cNvSpPr>
          <p:nvPr>
            <p:ph type="body" idx="1"/>
          </p:nvPr>
        </p:nvSpPr>
        <p:spPr>
          <a:xfrm>
            <a:off x="1523976" y="2071678"/>
            <a:ext cx="6929486" cy="2895600"/>
          </a:xfrm>
          <a:ln/>
        </p:spPr>
        <p:txBody>
          <a:bodyPr/>
          <a:lstStyle/>
          <a:p>
            <a:pPr marL="431800" indent="-431800" algn="l">
              <a:lnSpc>
                <a:spcPct val="90000"/>
              </a:lnSpc>
              <a:buFont typeface="Wingdings" pitchFamily="2" charset="2"/>
              <a:buAutoNum type="romanUcPeriod"/>
            </a:pPr>
            <a:r>
              <a:rPr lang="en-US" altLang="zh-CN" sz="2800" b="1" dirty="0" smtClean="0">
                <a:solidFill>
                  <a:schemeClr val="tx1"/>
                </a:solidFill>
                <a:latin typeface="Microsoft JhengHei" pitchFamily="34" charset="-120"/>
                <a:ea typeface="Microsoft JhengHei" pitchFamily="34" charset="-120"/>
                <a:sym typeface="华文中宋" pitchFamily="2" charset="-122"/>
              </a:rPr>
              <a:t> </a:t>
            </a:r>
            <a:r>
              <a:rPr lang="en-US" altLang="zh-CN" sz="2800" b="1" dirty="0" smtClean="0">
                <a:solidFill>
                  <a:srgbClr val="0070C0"/>
                </a:solidFill>
                <a:latin typeface="Microsoft JhengHei" pitchFamily="34" charset="-120"/>
                <a:ea typeface="Microsoft JhengHei" pitchFamily="34" charset="-120"/>
                <a:sym typeface="华文中宋" pitchFamily="2" charset="-122"/>
              </a:rPr>
              <a:t>Wire Drawing Machine Introduction</a:t>
            </a:r>
          </a:p>
          <a:p>
            <a:pPr marL="431800" indent="-431800" algn="l">
              <a:lnSpc>
                <a:spcPct val="90000"/>
              </a:lnSpc>
              <a:buFont typeface="Wingdings" pitchFamily="2" charset="2"/>
              <a:buAutoNum type="romanUcPeriod"/>
            </a:pPr>
            <a:endParaRPr lang="en-US" altLang="zh-CN" sz="2800" b="1" dirty="0" smtClean="0">
              <a:solidFill>
                <a:srgbClr val="0070C0"/>
              </a:solidFill>
              <a:latin typeface="Microsoft JhengHei" pitchFamily="34" charset="-120"/>
              <a:ea typeface="Microsoft JhengHei" pitchFamily="34" charset="-120"/>
              <a:sym typeface="华文中宋" pitchFamily="2" charset="-122"/>
            </a:endParaRPr>
          </a:p>
          <a:p>
            <a:pPr marL="431800" indent="-431800" algn="l">
              <a:lnSpc>
                <a:spcPct val="90000"/>
              </a:lnSpc>
              <a:buFont typeface="Wingdings" pitchFamily="2" charset="2"/>
              <a:buAutoNum type="romanUcPeriod"/>
            </a:pPr>
            <a:r>
              <a:rPr lang="en-US" altLang="zh-CN" sz="2800" b="1" dirty="0" smtClean="0">
                <a:solidFill>
                  <a:srgbClr val="0070C0"/>
                </a:solidFill>
                <a:latin typeface="Microsoft JhengHei" pitchFamily="34" charset="-120"/>
                <a:ea typeface="Microsoft JhengHei" pitchFamily="34" charset="-120"/>
                <a:sym typeface="华文中宋" pitchFamily="2" charset="-122"/>
              </a:rPr>
              <a:t> FRECON FR200L Series Introduction</a:t>
            </a:r>
            <a:endParaRPr lang="en-US" altLang="zh-CN" sz="2800" b="1" dirty="0">
              <a:solidFill>
                <a:srgbClr val="0070C0"/>
              </a:solidFill>
              <a:latin typeface="Microsoft JhengHei" pitchFamily="34" charset="-120"/>
              <a:ea typeface="Microsoft JhengHei" pitchFamily="34" charset="-120"/>
              <a:sym typeface="华文中宋" pitchFamily="2" charset="-122"/>
            </a:endParaRPr>
          </a:p>
          <a:p>
            <a:pPr marL="431800" indent="-431800" algn="l">
              <a:lnSpc>
                <a:spcPct val="90000"/>
              </a:lnSpc>
              <a:buFont typeface="Wingdings" pitchFamily="2" charset="2"/>
              <a:buAutoNum type="romanUcPeriod"/>
            </a:pPr>
            <a:endParaRPr lang="en-US" sz="2800" b="1" dirty="0" smtClean="0">
              <a:solidFill>
                <a:srgbClr val="0070C0"/>
              </a:solidFill>
              <a:latin typeface="Microsoft JhengHei" pitchFamily="34" charset="-120"/>
              <a:ea typeface="Microsoft JhengHei" pitchFamily="34" charset="-120"/>
              <a:sym typeface="华文中宋" pitchFamily="2" charset="-122"/>
            </a:endParaRPr>
          </a:p>
          <a:p>
            <a:pPr marL="431800" indent="-431800" algn="l">
              <a:lnSpc>
                <a:spcPct val="90000"/>
              </a:lnSpc>
              <a:buFont typeface="Wingdings" pitchFamily="2" charset="2"/>
              <a:buAutoNum type="romanUcPeriod"/>
            </a:pPr>
            <a:r>
              <a:rPr lang="en-US" sz="2800" b="1" dirty="0" smtClean="0">
                <a:solidFill>
                  <a:srgbClr val="0070C0"/>
                </a:solidFill>
                <a:latin typeface="Microsoft JhengHei" pitchFamily="34" charset="-120"/>
                <a:ea typeface="Microsoft JhengHei" pitchFamily="34" charset="-120"/>
                <a:sym typeface="华文中宋" pitchFamily="2" charset="-122"/>
              </a:rPr>
              <a:t> FRECON Solution &amp; Application</a:t>
            </a:r>
            <a:endParaRPr lang="zh-CN" altLang="en-US" sz="2800" b="1" dirty="0">
              <a:solidFill>
                <a:srgbClr val="0070C0"/>
              </a:solidFill>
              <a:latin typeface="Microsoft JhengHei" pitchFamily="34" charset="-120"/>
              <a:ea typeface="Microsoft JhengHei" pitchFamily="34" charset="-120"/>
              <a:sym typeface="华文中宋" pitchFamily="2" charset="-122"/>
            </a:endParaRPr>
          </a:p>
          <a:p>
            <a:pPr marL="431800" indent="-431800" algn="l">
              <a:lnSpc>
                <a:spcPct val="90000"/>
              </a:lnSpc>
            </a:pPr>
            <a:endParaRPr lang="zh-CN" altLang="en-US" sz="2400" b="1" dirty="0">
              <a:solidFill>
                <a:schemeClr val="hlink"/>
              </a:solidFill>
              <a:latin typeface="华文中宋" pitchFamily="2" charset="-122"/>
              <a:ea typeface="华文中宋" pitchFamily="2" charset="-122"/>
              <a:sym typeface="华文中宋" pitchFamily="2" charset="-122"/>
            </a:endParaRPr>
          </a:p>
          <a:p>
            <a:pPr marL="431800" indent="-431800" algn="l">
              <a:lnSpc>
                <a:spcPct val="90000"/>
              </a:lnSpc>
            </a:pPr>
            <a:r>
              <a:rPr lang="zh-CN" altLang="en-US" sz="2400" b="1" dirty="0">
                <a:solidFill>
                  <a:schemeClr val="hlink"/>
                </a:solidFill>
                <a:latin typeface="华文中宋" pitchFamily="2" charset="-122"/>
                <a:ea typeface="华文中宋" pitchFamily="2" charset="-122"/>
                <a:sym typeface="华文中宋" pitchFamily="2" charset="-122"/>
              </a:rPr>
              <a:t>   </a:t>
            </a:r>
          </a:p>
          <a:p>
            <a:pPr marL="431800" indent="-431800" algn="l">
              <a:lnSpc>
                <a:spcPct val="90000"/>
              </a:lnSpc>
              <a:buFont typeface="Wingdings" pitchFamily="2" charset="2"/>
              <a:buAutoNum type="romanUcPeriod" startAt="3"/>
            </a:pPr>
            <a:endParaRPr lang="zh-CN" altLang="en-US" sz="2400" b="1" dirty="0">
              <a:solidFill>
                <a:schemeClr val="hlink"/>
              </a:solidFill>
              <a:latin typeface="华文中宋" pitchFamily="2" charset="-122"/>
              <a:ea typeface="华文中宋" pitchFamily="2" charset="-122"/>
              <a:sym typeface="华文中宋" pitchFamily="2" charset="-122"/>
            </a:endParaRPr>
          </a:p>
          <a:p>
            <a:pPr marL="431800" indent="-431800" algn="l">
              <a:lnSpc>
                <a:spcPct val="90000"/>
              </a:lnSpc>
              <a:buFont typeface="Wingdings" pitchFamily="2" charset="2"/>
              <a:buAutoNum type="arabicPeriod"/>
            </a:pPr>
            <a:endParaRPr lang="zh-CN" altLang="en-US" sz="2400" b="1" dirty="0">
              <a:solidFill>
                <a:schemeClr val="hlink"/>
              </a:solidFill>
              <a:latin typeface="华文中宋" pitchFamily="2" charset="-122"/>
              <a:ea typeface="华文中宋" pitchFamily="2" charset="-122"/>
              <a:sym typeface="华文中宋" pitchFamily="2" charset="-122"/>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309530" y="785794"/>
            <a:ext cx="7351712" cy="750887"/>
          </a:xfrm>
          <a:ln/>
        </p:spPr>
        <p:txBody>
          <a:bodyPr/>
          <a:lstStyle/>
          <a:p>
            <a:pPr marL="514350" indent="-514350">
              <a:buClr>
                <a:srgbClr val="00B050"/>
              </a:buClr>
              <a:buFont typeface="+mj-lt"/>
              <a:buAutoNum type="romanUcPeriod"/>
            </a:pPr>
            <a:r>
              <a:rPr lang="en-US" altLang="zh-CN" sz="2800" dirty="0" smtClean="0">
                <a:solidFill>
                  <a:srgbClr val="0070C0"/>
                </a:solidFill>
                <a:latin typeface="Microsoft JhengHei" pitchFamily="34" charset="-120"/>
                <a:ea typeface="Microsoft JhengHei" pitchFamily="34" charset="-120"/>
                <a:sym typeface="华文中宋" pitchFamily="2" charset="-122"/>
              </a:rPr>
              <a:t>Wire Drawing Machine Introduction</a:t>
            </a:r>
            <a:endParaRPr lang="zh-CN" altLang="en-US" sz="2800" dirty="0">
              <a:solidFill>
                <a:srgbClr val="0070C0"/>
              </a:solidFill>
            </a:endParaRPr>
          </a:p>
        </p:txBody>
      </p:sp>
      <p:sp>
        <p:nvSpPr>
          <p:cNvPr id="5123" name="Rectangle 3"/>
          <p:cNvSpPr>
            <a:spLocks noGrp="1" noChangeArrowheads="1"/>
          </p:cNvSpPr>
          <p:nvPr>
            <p:ph type="body" idx="1"/>
          </p:nvPr>
        </p:nvSpPr>
        <p:spPr>
          <a:xfrm>
            <a:off x="2238356" y="5429264"/>
            <a:ext cx="6089650" cy="441315"/>
          </a:xfrm>
          <a:ln/>
        </p:spPr>
        <p:txBody>
          <a:bodyPr/>
          <a:lstStyle/>
          <a:p>
            <a:pPr marL="285750" indent="-285750" algn="l">
              <a:buFont typeface="Wingdings" pitchFamily="2" charset="2"/>
              <a:buChar char="n"/>
            </a:pPr>
            <a:r>
              <a:rPr lang="en-US" altLang="zh-CN" sz="1600" b="1" dirty="0" smtClean="0">
                <a:solidFill>
                  <a:schemeClr val="tx1"/>
                </a:solidFill>
                <a:latin typeface="Microsoft JhengHei" pitchFamily="34" charset="-120"/>
                <a:ea typeface="Microsoft JhengHei" pitchFamily="34" charset="-120"/>
              </a:rPr>
              <a:t>The thick line pulled to be thin line after a series of moulds</a:t>
            </a:r>
            <a:endParaRPr lang="zh-CN" altLang="en-US" sz="1600" b="1" dirty="0">
              <a:solidFill>
                <a:schemeClr val="tx1"/>
              </a:solidFill>
              <a:latin typeface="Microsoft JhengHei" pitchFamily="34" charset="-120"/>
              <a:ea typeface="Microsoft JhengHei" pitchFamily="34" charset="-120"/>
            </a:endParaRPr>
          </a:p>
        </p:txBody>
      </p:sp>
      <p:grpSp>
        <p:nvGrpSpPr>
          <p:cNvPr id="5124" name="组合 18"/>
          <p:cNvGrpSpPr>
            <a:grpSpLocks/>
          </p:cNvGrpSpPr>
          <p:nvPr/>
        </p:nvGrpSpPr>
        <p:grpSpPr bwMode="auto">
          <a:xfrm>
            <a:off x="308634" y="2428875"/>
            <a:ext cx="8787770" cy="3500455"/>
            <a:chOff x="-293689" y="0"/>
            <a:chExt cx="6008689" cy="1790700"/>
          </a:xfrm>
        </p:grpSpPr>
        <p:sp>
          <p:nvSpPr>
            <p:cNvPr id="5125" name="Rectangle 4"/>
            <p:cNvSpPr>
              <a:spLocks/>
            </p:cNvSpPr>
            <p:nvPr/>
          </p:nvSpPr>
          <p:spPr bwMode="auto">
            <a:xfrm>
              <a:off x="2317750" y="381000"/>
              <a:ext cx="1546225" cy="1038225"/>
            </a:xfrm>
            <a:prstGeom prst="rect">
              <a:avLst/>
            </a:prstGeom>
            <a:solidFill>
              <a:srgbClr val="EAEAEA"/>
            </a:solidFill>
            <a:ln w="28575" cmpd="sng">
              <a:solidFill>
                <a:schemeClr val="tx1"/>
              </a:solidFill>
              <a:miter lim="800000"/>
              <a:headEnd/>
              <a:tailEnd/>
            </a:ln>
          </p:spPr>
          <p:txBody>
            <a:bodyPr wrap="none" anchor="ctr"/>
            <a:lstStyle/>
            <a:p>
              <a:endParaRPr lang="zh-CN" altLang="zh-CN">
                <a:solidFill>
                  <a:srgbClr val="000000"/>
                </a:solidFill>
                <a:sym typeface="Arial" pitchFamily="34" charset="0"/>
              </a:endParaRPr>
            </a:p>
          </p:txBody>
        </p:sp>
        <p:grpSp>
          <p:nvGrpSpPr>
            <p:cNvPr id="5126" name="Group 74"/>
            <p:cNvGrpSpPr>
              <a:grpSpLocks/>
            </p:cNvGrpSpPr>
            <p:nvPr/>
          </p:nvGrpSpPr>
          <p:grpSpPr bwMode="auto">
            <a:xfrm>
              <a:off x="457200" y="627063"/>
              <a:ext cx="5257800" cy="549275"/>
              <a:chOff x="0" y="0"/>
              <a:chExt cx="3312" cy="346"/>
            </a:xfrm>
          </p:grpSpPr>
          <p:sp>
            <p:nvSpPr>
              <p:cNvPr id="5127" name="Rectangle 69"/>
              <p:cNvSpPr>
                <a:spLocks noChangeArrowheads="1"/>
              </p:cNvSpPr>
              <p:nvPr/>
            </p:nvSpPr>
            <p:spPr bwMode="auto">
              <a:xfrm>
                <a:off x="0" y="0"/>
                <a:ext cx="1731" cy="346"/>
              </a:xfrm>
              <a:prstGeom prst="rect">
                <a:avLst/>
              </a:prstGeom>
              <a:solidFill>
                <a:schemeClr val="accent2"/>
              </a:solidFill>
              <a:ln w="9525">
                <a:noFill/>
                <a:miter lim="800000"/>
                <a:headEnd/>
                <a:tailEnd/>
              </a:ln>
            </p:spPr>
            <p:txBody>
              <a:bodyPr wrap="none" anchor="ctr"/>
              <a:lstStyle/>
              <a:p>
                <a:endParaRPr lang="zh-CN" altLang="zh-CN">
                  <a:solidFill>
                    <a:srgbClr val="000000"/>
                  </a:solidFill>
                  <a:sym typeface="Arial" pitchFamily="34" charset="0"/>
                </a:endParaRPr>
              </a:p>
            </p:txBody>
          </p:sp>
          <p:sp>
            <p:nvSpPr>
              <p:cNvPr id="5128" name="Rectangle 36"/>
              <p:cNvSpPr>
                <a:spLocks noChangeArrowheads="1"/>
              </p:cNvSpPr>
              <p:nvPr/>
            </p:nvSpPr>
            <p:spPr bwMode="auto">
              <a:xfrm>
                <a:off x="1675" y="85"/>
                <a:ext cx="1637" cy="174"/>
              </a:xfrm>
              <a:prstGeom prst="rect">
                <a:avLst/>
              </a:prstGeom>
              <a:solidFill>
                <a:schemeClr val="accent2"/>
              </a:solidFill>
              <a:ln w="9525">
                <a:noFill/>
                <a:miter lim="800000"/>
                <a:headEnd/>
                <a:tailEnd/>
              </a:ln>
            </p:spPr>
            <p:txBody>
              <a:bodyPr wrap="none" anchor="ctr"/>
              <a:lstStyle/>
              <a:p>
                <a:endParaRPr lang="zh-CN" altLang="zh-CN">
                  <a:solidFill>
                    <a:srgbClr val="000000"/>
                  </a:solidFill>
                  <a:sym typeface="Arial" pitchFamily="34" charset="0"/>
                </a:endParaRPr>
              </a:p>
            </p:txBody>
          </p:sp>
        </p:grpSp>
        <p:sp>
          <p:nvSpPr>
            <p:cNvPr id="5129" name="Freeform 5" descr="Wide downward diagonal"/>
            <p:cNvSpPr>
              <a:spLocks/>
            </p:cNvSpPr>
            <p:nvPr/>
          </p:nvSpPr>
          <p:spPr bwMode="auto">
            <a:xfrm>
              <a:off x="2317750" y="381000"/>
              <a:ext cx="1546225" cy="388938"/>
            </a:xfrm>
            <a:custGeom>
              <a:avLst/>
              <a:gdLst>
                <a:gd name="T0" fmla="*/ 0 w 1920"/>
                <a:gd name="T1" fmla="*/ 0 h 480"/>
                <a:gd name="T2" fmla="*/ 1920 w 1920"/>
                <a:gd name="T3" fmla="*/ 0 h 480"/>
                <a:gd name="T4" fmla="*/ 1920 w 1920"/>
                <a:gd name="T5" fmla="*/ 240 h 480"/>
                <a:gd name="T6" fmla="*/ 1200 w 1920"/>
                <a:gd name="T7" fmla="*/ 480 h 480"/>
                <a:gd name="T8" fmla="*/ 1008 w 1920"/>
                <a:gd name="T9" fmla="*/ 480 h 480"/>
                <a:gd name="T10" fmla="*/ 0 w 1920"/>
                <a:gd name="T11" fmla="*/ 192 h 480"/>
                <a:gd name="T12" fmla="*/ 0 w 1920"/>
                <a:gd name="T13" fmla="*/ 0 h 480"/>
                <a:gd name="T14" fmla="*/ 0 60000 65536"/>
                <a:gd name="T15" fmla="*/ 0 60000 65536"/>
                <a:gd name="T16" fmla="*/ 0 60000 65536"/>
                <a:gd name="T17" fmla="*/ 0 60000 65536"/>
                <a:gd name="T18" fmla="*/ 0 60000 65536"/>
                <a:gd name="T19" fmla="*/ 0 60000 65536"/>
                <a:gd name="T20" fmla="*/ 0 60000 65536"/>
                <a:gd name="T21" fmla="*/ 0 w 1920"/>
                <a:gd name="T22" fmla="*/ 0 h 480"/>
                <a:gd name="T23" fmla="*/ 1920 w 1920"/>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20" h="480">
                  <a:moveTo>
                    <a:pt x="0" y="0"/>
                  </a:moveTo>
                  <a:lnTo>
                    <a:pt x="1920" y="0"/>
                  </a:lnTo>
                  <a:lnTo>
                    <a:pt x="1920" y="240"/>
                  </a:lnTo>
                  <a:lnTo>
                    <a:pt x="1200" y="480"/>
                  </a:lnTo>
                  <a:lnTo>
                    <a:pt x="1008" y="480"/>
                  </a:lnTo>
                  <a:lnTo>
                    <a:pt x="0" y="192"/>
                  </a:lnTo>
                  <a:lnTo>
                    <a:pt x="0" y="0"/>
                  </a:lnTo>
                  <a:close/>
                </a:path>
              </a:pathLst>
            </a:custGeom>
            <a:blipFill dpi="0" rotWithShape="1">
              <a:blip r:embed="rId2"/>
              <a:srcRect/>
              <a:tile tx="0" ty="0" sx="100000" sy="100000" flip="none" algn="tl"/>
            </a:blipFill>
            <a:ln w="12700" cap="flat" cmpd="sng">
              <a:solidFill>
                <a:schemeClr val="tx1"/>
              </a:solidFill>
              <a:miter lim="800000"/>
              <a:headEnd/>
              <a:tailEnd/>
            </a:ln>
          </p:spPr>
          <p:txBody>
            <a:bodyPr/>
            <a:lstStyle/>
            <a:p>
              <a:endParaRPr lang="zh-CN" altLang="zh-CN">
                <a:solidFill>
                  <a:srgbClr val="000000"/>
                </a:solidFill>
                <a:sym typeface="Arial" pitchFamily="34" charset="0"/>
              </a:endParaRPr>
            </a:p>
          </p:txBody>
        </p:sp>
        <p:sp>
          <p:nvSpPr>
            <p:cNvPr id="5130" name="Freeform 6" descr="Wide upward diagonal"/>
            <p:cNvSpPr>
              <a:spLocks/>
            </p:cNvSpPr>
            <p:nvPr/>
          </p:nvSpPr>
          <p:spPr bwMode="auto">
            <a:xfrm flipV="1">
              <a:off x="2317750" y="1017588"/>
              <a:ext cx="1546225" cy="388937"/>
            </a:xfrm>
            <a:custGeom>
              <a:avLst/>
              <a:gdLst>
                <a:gd name="T0" fmla="*/ 0 w 1920"/>
                <a:gd name="T1" fmla="*/ 0 h 480"/>
                <a:gd name="T2" fmla="*/ 1920 w 1920"/>
                <a:gd name="T3" fmla="*/ 0 h 480"/>
                <a:gd name="T4" fmla="*/ 1920 w 1920"/>
                <a:gd name="T5" fmla="*/ 240 h 480"/>
                <a:gd name="T6" fmla="*/ 1200 w 1920"/>
                <a:gd name="T7" fmla="*/ 480 h 480"/>
                <a:gd name="T8" fmla="*/ 1008 w 1920"/>
                <a:gd name="T9" fmla="*/ 480 h 480"/>
                <a:gd name="T10" fmla="*/ 0 w 1920"/>
                <a:gd name="T11" fmla="*/ 192 h 480"/>
                <a:gd name="T12" fmla="*/ 0 w 1920"/>
                <a:gd name="T13" fmla="*/ 0 h 480"/>
                <a:gd name="T14" fmla="*/ 0 60000 65536"/>
                <a:gd name="T15" fmla="*/ 0 60000 65536"/>
                <a:gd name="T16" fmla="*/ 0 60000 65536"/>
                <a:gd name="T17" fmla="*/ 0 60000 65536"/>
                <a:gd name="T18" fmla="*/ 0 60000 65536"/>
                <a:gd name="T19" fmla="*/ 0 60000 65536"/>
                <a:gd name="T20" fmla="*/ 0 60000 65536"/>
                <a:gd name="T21" fmla="*/ 0 w 1920"/>
                <a:gd name="T22" fmla="*/ 0 h 480"/>
                <a:gd name="T23" fmla="*/ 1920 w 1920"/>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20" h="480">
                  <a:moveTo>
                    <a:pt x="0" y="0"/>
                  </a:moveTo>
                  <a:lnTo>
                    <a:pt x="1920" y="0"/>
                  </a:lnTo>
                  <a:lnTo>
                    <a:pt x="1920" y="240"/>
                  </a:lnTo>
                  <a:lnTo>
                    <a:pt x="1200" y="480"/>
                  </a:lnTo>
                  <a:lnTo>
                    <a:pt x="1008" y="480"/>
                  </a:lnTo>
                  <a:lnTo>
                    <a:pt x="0" y="192"/>
                  </a:lnTo>
                  <a:lnTo>
                    <a:pt x="0" y="0"/>
                  </a:lnTo>
                  <a:close/>
                </a:path>
              </a:pathLst>
            </a:custGeom>
            <a:blipFill dpi="0" rotWithShape="1">
              <a:blip r:embed="rId3"/>
              <a:srcRect/>
              <a:tile tx="0" ty="0" sx="100000" sy="100000" flip="none" algn="tl"/>
            </a:blipFill>
            <a:ln w="12700" cap="flat" cmpd="sng">
              <a:solidFill>
                <a:schemeClr val="tx1"/>
              </a:solidFill>
              <a:miter lim="800000"/>
              <a:headEnd/>
              <a:tailEnd/>
            </a:ln>
          </p:spPr>
          <p:txBody>
            <a:bodyPr/>
            <a:lstStyle/>
            <a:p>
              <a:endParaRPr lang="zh-CN" altLang="zh-CN">
                <a:solidFill>
                  <a:srgbClr val="000000"/>
                </a:solidFill>
                <a:sym typeface="Arial" pitchFamily="34" charset="0"/>
              </a:endParaRPr>
            </a:p>
          </p:txBody>
        </p:sp>
        <p:grpSp>
          <p:nvGrpSpPr>
            <p:cNvPr id="5131" name="Group 83"/>
            <p:cNvGrpSpPr>
              <a:grpSpLocks/>
            </p:cNvGrpSpPr>
            <p:nvPr/>
          </p:nvGrpSpPr>
          <p:grpSpPr bwMode="auto">
            <a:xfrm>
              <a:off x="-293689" y="0"/>
              <a:ext cx="5713415" cy="1790700"/>
              <a:chOff x="-185" y="0"/>
              <a:chExt cx="3599" cy="1128"/>
            </a:xfrm>
          </p:grpSpPr>
          <p:sp>
            <p:nvSpPr>
              <p:cNvPr id="5132" name="AutoShape 75"/>
              <p:cNvSpPr>
                <a:spLocks/>
              </p:cNvSpPr>
              <p:nvPr/>
            </p:nvSpPr>
            <p:spPr bwMode="auto">
              <a:xfrm>
                <a:off x="1056" y="424"/>
                <a:ext cx="720" cy="288"/>
              </a:xfrm>
              <a:prstGeom prst="rightArrow">
                <a:avLst>
                  <a:gd name="adj1" fmla="val 50000"/>
                  <a:gd name="adj2" fmla="val 101389"/>
                </a:avLst>
              </a:prstGeom>
              <a:solidFill>
                <a:srgbClr val="FAFD00"/>
              </a:solidFill>
              <a:ln w="12700" cmpd="sng">
                <a:solidFill>
                  <a:schemeClr val="tx1"/>
                </a:solidFill>
                <a:miter lim="800000"/>
                <a:headEnd/>
                <a:tailEnd/>
              </a:ln>
            </p:spPr>
            <p:txBody>
              <a:bodyPr wrap="none" anchor="ctr"/>
              <a:lstStyle/>
              <a:p>
                <a:endParaRPr lang="zh-CN" altLang="zh-CN">
                  <a:solidFill>
                    <a:srgbClr val="000000"/>
                  </a:solidFill>
                  <a:sym typeface="Arial" pitchFamily="34" charset="0"/>
                </a:endParaRPr>
              </a:p>
            </p:txBody>
          </p:sp>
          <p:sp>
            <p:nvSpPr>
              <p:cNvPr id="5133" name="Line 76"/>
              <p:cNvSpPr>
                <a:spLocks noChangeShapeType="1"/>
              </p:cNvSpPr>
              <p:nvPr/>
            </p:nvSpPr>
            <p:spPr bwMode="auto">
              <a:xfrm>
                <a:off x="576" y="0"/>
                <a:ext cx="1" cy="384"/>
              </a:xfrm>
              <a:prstGeom prst="line">
                <a:avLst/>
              </a:prstGeom>
              <a:noFill/>
              <a:ln w="38100" cmpd="sng">
                <a:solidFill>
                  <a:schemeClr val="tx1"/>
                </a:solidFill>
                <a:miter lim="800000"/>
                <a:headEnd/>
                <a:tailEnd type="arrow" w="lg" len="lg"/>
              </a:ln>
            </p:spPr>
            <p:txBody>
              <a:bodyPr/>
              <a:lstStyle/>
              <a:p>
                <a:endParaRPr lang="zh-CN" altLang="zh-CN">
                  <a:solidFill>
                    <a:srgbClr val="000000"/>
                  </a:solidFill>
                  <a:sym typeface="Arial" pitchFamily="34" charset="0"/>
                </a:endParaRPr>
              </a:p>
            </p:txBody>
          </p:sp>
          <p:sp>
            <p:nvSpPr>
              <p:cNvPr id="5134" name="Line 77"/>
              <p:cNvSpPr>
                <a:spLocks noChangeShapeType="1"/>
              </p:cNvSpPr>
              <p:nvPr/>
            </p:nvSpPr>
            <p:spPr bwMode="auto">
              <a:xfrm flipV="1">
                <a:off x="576" y="744"/>
                <a:ext cx="1" cy="384"/>
              </a:xfrm>
              <a:prstGeom prst="line">
                <a:avLst/>
              </a:prstGeom>
              <a:noFill/>
              <a:ln w="38100" cmpd="sng">
                <a:solidFill>
                  <a:schemeClr val="tx1"/>
                </a:solidFill>
                <a:miter lim="800000"/>
                <a:headEnd/>
                <a:tailEnd type="arrow" w="lg" len="lg"/>
              </a:ln>
            </p:spPr>
            <p:txBody>
              <a:bodyPr/>
              <a:lstStyle/>
              <a:p>
                <a:endParaRPr lang="zh-CN" altLang="zh-CN">
                  <a:solidFill>
                    <a:srgbClr val="000000"/>
                  </a:solidFill>
                  <a:sym typeface="Arial" pitchFamily="34" charset="0"/>
                </a:endParaRPr>
              </a:p>
            </p:txBody>
          </p:sp>
          <p:sp>
            <p:nvSpPr>
              <p:cNvPr id="5135" name="Text Box 78"/>
              <p:cNvSpPr>
                <a:spLocks noChangeArrowheads="1"/>
              </p:cNvSpPr>
              <p:nvPr/>
            </p:nvSpPr>
            <p:spPr bwMode="auto">
              <a:xfrm>
                <a:off x="-185" y="184"/>
                <a:ext cx="768" cy="129"/>
              </a:xfrm>
              <a:prstGeom prst="rect">
                <a:avLst/>
              </a:prstGeom>
              <a:noFill/>
              <a:ln w="9525">
                <a:noFill/>
                <a:miter lim="800000"/>
                <a:headEnd/>
                <a:tailEnd/>
              </a:ln>
            </p:spPr>
            <p:txBody>
              <a:bodyPr>
                <a:spAutoFit/>
              </a:bodyPr>
              <a:lstStyle/>
              <a:p>
                <a:pPr>
                  <a:spcBef>
                    <a:spcPct val="50000"/>
                  </a:spcBef>
                </a:pPr>
                <a:r>
                  <a:rPr lang="en-US" altLang="zh-CN" sz="2000" b="1" dirty="0" smtClean="0">
                    <a:solidFill>
                      <a:srgbClr val="000000"/>
                    </a:solidFill>
                    <a:latin typeface="Microsoft JhengHei" pitchFamily="34" charset="-120"/>
                    <a:ea typeface="Microsoft JhengHei" pitchFamily="34" charset="-120"/>
                  </a:rPr>
                  <a:t>Thick Wire</a:t>
                </a:r>
                <a:endParaRPr lang="zh-CN" altLang="en-US" sz="2000" b="1" dirty="0">
                  <a:latin typeface="Microsoft JhengHei" pitchFamily="34" charset="-120"/>
                  <a:ea typeface="Microsoft JhengHei" pitchFamily="34" charset="-120"/>
                </a:endParaRPr>
              </a:p>
            </p:txBody>
          </p:sp>
          <p:sp>
            <p:nvSpPr>
              <p:cNvPr id="5136" name="Line 79"/>
              <p:cNvSpPr>
                <a:spLocks noChangeShapeType="1"/>
              </p:cNvSpPr>
              <p:nvPr/>
            </p:nvSpPr>
            <p:spPr bwMode="auto">
              <a:xfrm>
                <a:off x="3360" y="96"/>
                <a:ext cx="1" cy="384"/>
              </a:xfrm>
              <a:prstGeom prst="line">
                <a:avLst/>
              </a:prstGeom>
              <a:noFill/>
              <a:ln w="38100" cmpd="sng">
                <a:solidFill>
                  <a:schemeClr val="tx1"/>
                </a:solidFill>
                <a:miter lim="800000"/>
                <a:headEnd/>
                <a:tailEnd type="arrow" w="lg" len="lg"/>
              </a:ln>
            </p:spPr>
            <p:txBody>
              <a:bodyPr/>
              <a:lstStyle/>
              <a:p>
                <a:endParaRPr lang="zh-CN" altLang="zh-CN">
                  <a:solidFill>
                    <a:srgbClr val="000000"/>
                  </a:solidFill>
                  <a:sym typeface="Arial" pitchFamily="34" charset="0"/>
                </a:endParaRPr>
              </a:p>
            </p:txBody>
          </p:sp>
          <p:sp>
            <p:nvSpPr>
              <p:cNvPr id="5137" name="Line 80"/>
              <p:cNvSpPr>
                <a:spLocks noChangeShapeType="1"/>
              </p:cNvSpPr>
              <p:nvPr/>
            </p:nvSpPr>
            <p:spPr bwMode="auto">
              <a:xfrm flipV="1">
                <a:off x="3360" y="648"/>
                <a:ext cx="1" cy="384"/>
              </a:xfrm>
              <a:prstGeom prst="line">
                <a:avLst/>
              </a:prstGeom>
              <a:noFill/>
              <a:ln w="38100" cmpd="sng">
                <a:solidFill>
                  <a:schemeClr val="tx1"/>
                </a:solidFill>
                <a:miter lim="800000"/>
                <a:headEnd/>
                <a:tailEnd type="arrow" w="lg" len="lg"/>
              </a:ln>
            </p:spPr>
            <p:txBody>
              <a:bodyPr/>
              <a:lstStyle/>
              <a:p>
                <a:endParaRPr lang="zh-CN" altLang="zh-CN">
                  <a:solidFill>
                    <a:srgbClr val="000000"/>
                  </a:solidFill>
                  <a:sym typeface="Arial" pitchFamily="34" charset="0"/>
                </a:endParaRPr>
              </a:p>
            </p:txBody>
          </p:sp>
          <p:sp>
            <p:nvSpPr>
              <p:cNvPr id="5138" name="Text Box 81"/>
              <p:cNvSpPr>
                <a:spLocks noChangeArrowheads="1"/>
              </p:cNvSpPr>
              <p:nvPr/>
            </p:nvSpPr>
            <p:spPr bwMode="auto">
              <a:xfrm>
                <a:off x="2646" y="184"/>
                <a:ext cx="768" cy="129"/>
              </a:xfrm>
              <a:prstGeom prst="rect">
                <a:avLst/>
              </a:prstGeom>
              <a:noFill/>
              <a:ln w="9525">
                <a:noFill/>
                <a:miter lim="800000"/>
                <a:headEnd/>
                <a:tailEnd/>
              </a:ln>
            </p:spPr>
            <p:txBody>
              <a:bodyPr>
                <a:spAutoFit/>
              </a:bodyPr>
              <a:lstStyle/>
              <a:p>
                <a:pPr>
                  <a:spcBef>
                    <a:spcPct val="50000"/>
                  </a:spcBef>
                </a:pPr>
                <a:r>
                  <a:rPr lang="en-US" altLang="zh-CN" sz="2000" b="1" dirty="0" smtClean="0">
                    <a:solidFill>
                      <a:srgbClr val="000000"/>
                    </a:solidFill>
                    <a:latin typeface="Microsoft JhengHei" pitchFamily="34" charset="-120"/>
                    <a:ea typeface="Microsoft JhengHei" pitchFamily="34" charset="-120"/>
                  </a:rPr>
                  <a:t>Thin Wire</a:t>
                </a:r>
                <a:endParaRPr lang="zh-CN" altLang="en-US" sz="2000" b="1" dirty="0">
                  <a:latin typeface="Microsoft JhengHei" pitchFamily="34" charset="-120"/>
                  <a:ea typeface="Microsoft JhengHei" pitchFamily="34" charset="-120"/>
                </a:endParaRPr>
              </a:p>
            </p:txBody>
          </p:sp>
        </p:grpSp>
      </p:grpSp>
      <p:sp>
        <p:nvSpPr>
          <p:cNvPr id="19" name="矩形 18"/>
          <p:cNvSpPr/>
          <p:nvPr/>
        </p:nvSpPr>
        <p:spPr>
          <a:xfrm>
            <a:off x="309530" y="1214422"/>
            <a:ext cx="6643734" cy="45719"/>
          </a:xfrm>
          <a:prstGeom prst="rect">
            <a:avLst/>
          </a:prstGeom>
          <a:gradFill>
            <a:gsLst>
              <a:gs pos="0">
                <a:schemeClr val="tx1"/>
              </a:gs>
              <a:gs pos="80000">
                <a:schemeClr val="accent1">
                  <a:lumMod val="75000"/>
                </a:schemeClr>
              </a:gs>
              <a:gs pos="100000">
                <a:schemeClr val="tx2">
                  <a:lumMod val="60000"/>
                  <a:lumOff val="40000"/>
                </a:schemeClr>
              </a:gs>
            </a:gsLs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0" name="矩形 19"/>
          <p:cNvSpPr/>
          <p:nvPr/>
        </p:nvSpPr>
        <p:spPr>
          <a:xfrm>
            <a:off x="595282" y="1428736"/>
            <a:ext cx="1875835" cy="461665"/>
          </a:xfrm>
          <a:prstGeom prst="rect">
            <a:avLst/>
          </a:prstGeom>
        </p:spPr>
        <p:txBody>
          <a:bodyPr wrap="none">
            <a:spAutoFit/>
          </a:bodyPr>
          <a:lstStyle/>
          <a:p>
            <a:pPr>
              <a:buClr>
                <a:srgbClr val="00B050"/>
              </a:buClr>
              <a:buFont typeface="Wingdings" pitchFamily="2" charset="2"/>
              <a:buChar char="Ø"/>
            </a:pPr>
            <a:r>
              <a:rPr lang="en-US" altLang="zh-CN" b="1" dirty="0" smtClean="0">
                <a:latin typeface="Microsoft JhengHei" pitchFamily="34" charset="-120"/>
                <a:ea typeface="Microsoft JhengHei" pitchFamily="34" charset="-120"/>
              </a:rPr>
              <a:t> P</a:t>
            </a:r>
            <a:r>
              <a:rPr lang="en-US" b="1" dirty="0" smtClean="0">
                <a:latin typeface="Microsoft JhengHei" pitchFamily="34" charset="-120"/>
                <a:ea typeface="Microsoft JhengHei" pitchFamily="34" charset="-120"/>
              </a:rPr>
              <a:t>rinciple</a:t>
            </a:r>
            <a:r>
              <a:rPr lang="en-US" altLang="zh-CN" b="1" dirty="0" smtClean="0">
                <a:latin typeface="Microsoft JhengHei" pitchFamily="34" charset="-120"/>
                <a:ea typeface="Microsoft JhengHei" pitchFamily="34" charset="-120"/>
                <a:sym typeface="华文中宋" pitchFamily="2" charset="-122"/>
              </a:rPr>
              <a:t> </a:t>
            </a:r>
            <a:endParaRPr lang="zh-CN" alt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595282" y="714356"/>
            <a:ext cx="5214974" cy="750887"/>
          </a:xfrm>
          <a:ln/>
        </p:spPr>
        <p:txBody>
          <a:bodyPr/>
          <a:lstStyle/>
          <a:p>
            <a:pPr marL="0" indent="0">
              <a:buClr>
                <a:srgbClr val="00B050"/>
              </a:buClr>
              <a:buFont typeface="Wingdings" pitchFamily="2" charset="2"/>
              <a:buChar char="Ø"/>
            </a:pPr>
            <a:r>
              <a:rPr lang="en-US" altLang="zh-CN" sz="2400" dirty="0" smtClean="0">
                <a:latin typeface="Microsoft JhengHei" pitchFamily="34" charset="-120"/>
                <a:ea typeface="Microsoft JhengHei" pitchFamily="34" charset="-120"/>
              </a:rPr>
              <a:t>  Types of wire drawing machine</a:t>
            </a:r>
            <a:endParaRPr lang="zh-CN" altLang="en-US" sz="2400" dirty="0">
              <a:latin typeface="Microsoft JhengHei" pitchFamily="34" charset="-120"/>
              <a:ea typeface="Microsoft JhengHei" pitchFamily="34" charset="-120"/>
            </a:endParaRPr>
          </a:p>
        </p:txBody>
      </p:sp>
      <p:grpSp>
        <p:nvGrpSpPr>
          <p:cNvPr id="6147" name="Group 18"/>
          <p:cNvGrpSpPr>
            <a:grpSpLocks/>
          </p:cNvGrpSpPr>
          <p:nvPr/>
        </p:nvGrpSpPr>
        <p:grpSpPr bwMode="auto">
          <a:xfrm>
            <a:off x="738158" y="1071546"/>
            <a:ext cx="3733800" cy="2571750"/>
            <a:chOff x="0" y="0"/>
            <a:chExt cx="2352" cy="1620"/>
          </a:xfrm>
        </p:grpSpPr>
        <p:pic>
          <p:nvPicPr>
            <p:cNvPr id="6148" name="Picture 8" descr="200591152317648"/>
            <p:cNvPicPr>
              <a:picLocks noChangeAspect="1" noChangeArrowheads="1"/>
            </p:cNvPicPr>
            <p:nvPr/>
          </p:nvPicPr>
          <p:blipFill>
            <a:blip r:embed="rId2"/>
            <a:srcRect/>
            <a:stretch>
              <a:fillRect/>
            </a:stretch>
          </p:blipFill>
          <p:spPr bwMode="auto">
            <a:xfrm>
              <a:off x="0" y="0"/>
              <a:ext cx="2352" cy="1620"/>
            </a:xfrm>
            <a:prstGeom prst="rect">
              <a:avLst/>
            </a:prstGeom>
            <a:noFill/>
            <a:ln w="9525">
              <a:noFill/>
              <a:miter lim="800000"/>
              <a:headEnd/>
              <a:tailEnd/>
            </a:ln>
          </p:spPr>
        </p:pic>
        <p:sp>
          <p:nvSpPr>
            <p:cNvPr id="6149" name="Text Box 12"/>
            <p:cNvSpPr>
              <a:spLocks noChangeArrowheads="1"/>
            </p:cNvSpPr>
            <p:nvPr/>
          </p:nvSpPr>
          <p:spPr bwMode="auto">
            <a:xfrm>
              <a:off x="1233" y="1236"/>
              <a:ext cx="1119" cy="345"/>
            </a:xfrm>
            <a:prstGeom prst="rect">
              <a:avLst/>
            </a:prstGeom>
            <a:noFill/>
            <a:ln w="9525">
              <a:noFill/>
              <a:miter lim="800000"/>
              <a:headEnd/>
              <a:tailEnd/>
            </a:ln>
          </p:spPr>
          <p:txBody>
            <a:bodyPr lIns="0" tIns="0" rIns="0" bIns="0"/>
            <a:lstStyle/>
            <a:p>
              <a:pPr>
                <a:spcBef>
                  <a:spcPct val="50000"/>
                </a:spcBef>
              </a:pPr>
              <a:r>
                <a:rPr lang="en-US" altLang="zh-CN" sz="2000" b="1" dirty="0" smtClean="0">
                  <a:solidFill>
                    <a:schemeClr val="hlink"/>
                  </a:solidFill>
                  <a:latin typeface="Microsoft JhengHei" pitchFamily="34" charset="-120"/>
                  <a:ea typeface="Microsoft JhengHei" pitchFamily="34" charset="-120"/>
                  <a:sym typeface="Arial" pitchFamily="34" charset="0"/>
                </a:rPr>
                <a:t>Pulley type</a:t>
              </a:r>
              <a:endParaRPr lang="zh-CN" altLang="en-US" sz="2000" dirty="0">
                <a:latin typeface="Microsoft JhengHei" pitchFamily="34" charset="-120"/>
                <a:ea typeface="Microsoft JhengHei" pitchFamily="34" charset="-120"/>
              </a:endParaRPr>
            </a:p>
          </p:txBody>
        </p:sp>
      </p:grpSp>
      <p:grpSp>
        <p:nvGrpSpPr>
          <p:cNvPr id="6150" name="Group 19"/>
          <p:cNvGrpSpPr>
            <a:grpSpLocks/>
          </p:cNvGrpSpPr>
          <p:nvPr/>
        </p:nvGrpSpPr>
        <p:grpSpPr bwMode="auto">
          <a:xfrm>
            <a:off x="5238752" y="1071546"/>
            <a:ext cx="3733800" cy="2600325"/>
            <a:chOff x="0" y="0"/>
            <a:chExt cx="2352" cy="1638"/>
          </a:xfrm>
        </p:grpSpPr>
        <p:pic>
          <p:nvPicPr>
            <p:cNvPr id="6151" name="Picture 7" descr="200591153424352"/>
            <p:cNvPicPr>
              <a:picLocks noChangeAspect="1" noChangeArrowheads="1"/>
            </p:cNvPicPr>
            <p:nvPr/>
          </p:nvPicPr>
          <p:blipFill>
            <a:blip r:embed="rId3"/>
            <a:srcRect/>
            <a:stretch>
              <a:fillRect/>
            </a:stretch>
          </p:blipFill>
          <p:spPr bwMode="auto">
            <a:xfrm>
              <a:off x="0" y="0"/>
              <a:ext cx="2352" cy="1620"/>
            </a:xfrm>
            <a:prstGeom prst="rect">
              <a:avLst/>
            </a:prstGeom>
            <a:noFill/>
            <a:ln w="9525">
              <a:noFill/>
              <a:miter lim="800000"/>
              <a:headEnd/>
              <a:tailEnd/>
            </a:ln>
          </p:spPr>
        </p:pic>
        <p:sp>
          <p:nvSpPr>
            <p:cNvPr id="6152" name="Text Box 15"/>
            <p:cNvSpPr>
              <a:spLocks noChangeArrowheads="1"/>
            </p:cNvSpPr>
            <p:nvPr/>
          </p:nvSpPr>
          <p:spPr bwMode="auto">
            <a:xfrm>
              <a:off x="450" y="1305"/>
              <a:ext cx="1602" cy="333"/>
            </a:xfrm>
            <a:prstGeom prst="rect">
              <a:avLst/>
            </a:prstGeom>
            <a:noFill/>
            <a:ln w="9525">
              <a:noFill/>
              <a:miter lim="800000"/>
              <a:headEnd/>
              <a:tailEnd/>
            </a:ln>
          </p:spPr>
          <p:txBody>
            <a:bodyPr lIns="0" tIns="0" rIns="0" bIns="0"/>
            <a:lstStyle/>
            <a:p>
              <a:pPr>
                <a:spcBef>
                  <a:spcPct val="50000"/>
                </a:spcBef>
              </a:pPr>
              <a:r>
                <a:rPr lang="en-US" altLang="zh-CN" sz="2000" b="1" dirty="0" smtClean="0">
                  <a:solidFill>
                    <a:schemeClr val="hlink"/>
                  </a:solidFill>
                  <a:latin typeface="Microsoft JhengHei" pitchFamily="34" charset="-120"/>
                  <a:ea typeface="Microsoft JhengHei" pitchFamily="34" charset="-120"/>
                  <a:sym typeface="Arial" pitchFamily="34" charset="0"/>
                </a:rPr>
                <a:t>Loop/Dancing type</a:t>
              </a:r>
              <a:endParaRPr lang="zh-CN" altLang="en-US" dirty="0">
                <a:latin typeface="Microsoft JhengHei" pitchFamily="34" charset="-120"/>
                <a:ea typeface="Microsoft JhengHei" pitchFamily="34" charset="-120"/>
              </a:endParaRPr>
            </a:p>
          </p:txBody>
        </p:sp>
      </p:grpSp>
      <p:grpSp>
        <p:nvGrpSpPr>
          <p:cNvPr id="6153" name="Group 20"/>
          <p:cNvGrpSpPr>
            <a:grpSpLocks/>
          </p:cNvGrpSpPr>
          <p:nvPr/>
        </p:nvGrpSpPr>
        <p:grpSpPr bwMode="auto">
          <a:xfrm>
            <a:off x="809596" y="3643314"/>
            <a:ext cx="3733800" cy="2571750"/>
            <a:chOff x="45" y="45"/>
            <a:chExt cx="2352" cy="1620"/>
          </a:xfrm>
        </p:grpSpPr>
        <p:pic>
          <p:nvPicPr>
            <p:cNvPr id="6154" name="Picture 6" descr="20059116458839"/>
            <p:cNvPicPr>
              <a:picLocks noChangeAspect="1" noChangeArrowheads="1"/>
            </p:cNvPicPr>
            <p:nvPr/>
          </p:nvPicPr>
          <p:blipFill>
            <a:blip r:embed="rId4"/>
            <a:srcRect/>
            <a:stretch>
              <a:fillRect/>
            </a:stretch>
          </p:blipFill>
          <p:spPr bwMode="auto">
            <a:xfrm>
              <a:off x="45" y="45"/>
              <a:ext cx="2352" cy="1620"/>
            </a:xfrm>
            <a:prstGeom prst="rect">
              <a:avLst/>
            </a:prstGeom>
            <a:noFill/>
            <a:ln w="9525">
              <a:noFill/>
              <a:miter lim="800000"/>
              <a:headEnd/>
              <a:tailEnd/>
            </a:ln>
          </p:spPr>
        </p:pic>
        <p:sp>
          <p:nvSpPr>
            <p:cNvPr id="6155" name="Text Box 16"/>
            <p:cNvSpPr>
              <a:spLocks noChangeArrowheads="1"/>
            </p:cNvSpPr>
            <p:nvPr/>
          </p:nvSpPr>
          <p:spPr bwMode="auto">
            <a:xfrm>
              <a:off x="918" y="117"/>
              <a:ext cx="1299" cy="345"/>
            </a:xfrm>
            <a:prstGeom prst="rect">
              <a:avLst/>
            </a:prstGeom>
            <a:noFill/>
            <a:ln w="9525">
              <a:noFill/>
              <a:miter lim="800000"/>
              <a:headEnd/>
              <a:tailEnd/>
            </a:ln>
          </p:spPr>
          <p:txBody>
            <a:bodyPr lIns="0" tIns="0" rIns="0" bIns="0"/>
            <a:lstStyle/>
            <a:p>
              <a:pPr>
                <a:spcBef>
                  <a:spcPct val="50000"/>
                </a:spcBef>
              </a:pPr>
              <a:r>
                <a:rPr lang="en-US" altLang="zh-CN" sz="2000" b="1" dirty="0" smtClean="0">
                  <a:solidFill>
                    <a:schemeClr val="hlink"/>
                  </a:solidFill>
                  <a:latin typeface="Microsoft JhengHei" pitchFamily="34" charset="-120"/>
                  <a:ea typeface="Microsoft JhengHei" pitchFamily="34" charset="-120"/>
                  <a:sym typeface="Arial" pitchFamily="34" charset="0"/>
                </a:rPr>
                <a:t>Water tank type</a:t>
              </a:r>
              <a:endParaRPr lang="zh-CN" altLang="en-US" dirty="0">
                <a:latin typeface="Microsoft JhengHei" pitchFamily="34" charset="-120"/>
                <a:ea typeface="Microsoft JhengHei" pitchFamily="34" charset="-120"/>
              </a:endParaRPr>
            </a:p>
          </p:txBody>
        </p:sp>
      </p:grpSp>
      <p:grpSp>
        <p:nvGrpSpPr>
          <p:cNvPr id="6156" name="Group 21"/>
          <p:cNvGrpSpPr>
            <a:grpSpLocks/>
          </p:cNvGrpSpPr>
          <p:nvPr/>
        </p:nvGrpSpPr>
        <p:grpSpPr bwMode="auto">
          <a:xfrm>
            <a:off x="5238752" y="3714752"/>
            <a:ext cx="3733800" cy="2514600"/>
            <a:chOff x="0" y="0"/>
            <a:chExt cx="2352" cy="1584"/>
          </a:xfrm>
        </p:grpSpPr>
        <p:pic>
          <p:nvPicPr>
            <p:cNvPr id="6157" name="Picture 5" descr="2005831122255293"/>
            <p:cNvPicPr>
              <a:picLocks noChangeAspect="1" noChangeArrowheads="1"/>
            </p:cNvPicPr>
            <p:nvPr/>
          </p:nvPicPr>
          <p:blipFill>
            <a:blip r:embed="rId5"/>
            <a:srcRect/>
            <a:stretch>
              <a:fillRect/>
            </a:stretch>
          </p:blipFill>
          <p:spPr bwMode="auto">
            <a:xfrm>
              <a:off x="0" y="0"/>
              <a:ext cx="2352" cy="1584"/>
            </a:xfrm>
            <a:prstGeom prst="rect">
              <a:avLst/>
            </a:prstGeom>
            <a:noFill/>
            <a:ln w="9525">
              <a:noFill/>
              <a:miter lim="800000"/>
              <a:headEnd/>
              <a:tailEnd/>
            </a:ln>
          </p:spPr>
        </p:pic>
        <p:sp>
          <p:nvSpPr>
            <p:cNvPr id="6158" name="Text Box 17"/>
            <p:cNvSpPr>
              <a:spLocks noChangeArrowheads="1"/>
            </p:cNvSpPr>
            <p:nvPr/>
          </p:nvSpPr>
          <p:spPr bwMode="auto">
            <a:xfrm>
              <a:off x="192" y="87"/>
              <a:ext cx="1332" cy="345"/>
            </a:xfrm>
            <a:prstGeom prst="rect">
              <a:avLst/>
            </a:prstGeom>
            <a:noFill/>
            <a:ln w="9525">
              <a:noFill/>
              <a:miter lim="800000"/>
              <a:headEnd/>
              <a:tailEnd/>
            </a:ln>
          </p:spPr>
          <p:txBody>
            <a:bodyPr lIns="0" tIns="0" rIns="0" bIns="0"/>
            <a:lstStyle/>
            <a:p>
              <a:pPr>
                <a:spcBef>
                  <a:spcPct val="50000"/>
                </a:spcBef>
              </a:pPr>
              <a:r>
                <a:rPr lang="en-US" altLang="zh-CN" sz="2000" b="1" dirty="0" smtClean="0">
                  <a:solidFill>
                    <a:schemeClr val="hlink"/>
                  </a:solidFill>
                  <a:latin typeface="Microsoft JhengHei" pitchFamily="34" charset="-120"/>
                  <a:ea typeface="Microsoft JhengHei" pitchFamily="34" charset="-120"/>
                  <a:sym typeface="Arial" pitchFamily="34" charset="0"/>
                </a:rPr>
                <a:t>Straight line type</a:t>
              </a:r>
              <a:endParaRPr lang="zh-CN" altLang="en-US" dirty="0">
                <a:latin typeface="Microsoft JhengHei" pitchFamily="34" charset="-120"/>
                <a:ea typeface="Microsoft JhengHei" pitchFamily="34" charset="-12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p:cTn id="7" dur="500" fill="hold"/>
                                        <p:tgtEl>
                                          <p:spTgt spid="6147"/>
                                        </p:tgtEl>
                                        <p:attrNameLst>
                                          <p:attrName>ppt_x</p:attrName>
                                        </p:attrNameLst>
                                      </p:cBhvr>
                                      <p:tavLst>
                                        <p:tav tm="0">
                                          <p:val>
                                            <p:strVal val="1+#ppt_w/2"/>
                                          </p:val>
                                        </p:tav>
                                        <p:tav tm="100000">
                                          <p:val>
                                            <p:strVal val="#ppt_x"/>
                                          </p:val>
                                        </p:tav>
                                      </p:tavLst>
                                    </p:anim>
                                    <p:anim calcmode="lin" valueType="num">
                                      <p:cBhvr>
                                        <p:cTn id="8" dur="500" fill="hold"/>
                                        <p:tgtEl>
                                          <p:spTgt spid="614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6150"/>
                                        </p:tgtEl>
                                        <p:attrNameLst>
                                          <p:attrName>style.visibility</p:attrName>
                                        </p:attrNameLst>
                                      </p:cBhvr>
                                      <p:to>
                                        <p:strVal val="visible"/>
                                      </p:to>
                                    </p:set>
                                    <p:anim calcmode="lin" valueType="num">
                                      <p:cBhvr>
                                        <p:cTn id="13" dur="500" fill="hold"/>
                                        <p:tgtEl>
                                          <p:spTgt spid="6150"/>
                                        </p:tgtEl>
                                        <p:attrNameLst>
                                          <p:attrName>ppt_x</p:attrName>
                                        </p:attrNameLst>
                                      </p:cBhvr>
                                      <p:tavLst>
                                        <p:tav tm="0">
                                          <p:val>
                                            <p:strVal val="1+#ppt_w/2"/>
                                          </p:val>
                                        </p:tav>
                                        <p:tav tm="100000">
                                          <p:val>
                                            <p:strVal val="#ppt_x"/>
                                          </p:val>
                                        </p:tav>
                                      </p:tavLst>
                                    </p:anim>
                                    <p:anim calcmode="lin" valueType="num">
                                      <p:cBhvr>
                                        <p:cTn id="14" dur="500" fill="hold"/>
                                        <p:tgtEl>
                                          <p:spTgt spid="615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6153"/>
                                        </p:tgtEl>
                                        <p:attrNameLst>
                                          <p:attrName>style.visibility</p:attrName>
                                        </p:attrNameLst>
                                      </p:cBhvr>
                                      <p:to>
                                        <p:strVal val="visible"/>
                                      </p:to>
                                    </p:set>
                                    <p:anim calcmode="lin" valueType="num">
                                      <p:cBhvr>
                                        <p:cTn id="19" dur="500" fill="hold"/>
                                        <p:tgtEl>
                                          <p:spTgt spid="6153"/>
                                        </p:tgtEl>
                                        <p:attrNameLst>
                                          <p:attrName>ppt_x</p:attrName>
                                        </p:attrNameLst>
                                      </p:cBhvr>
                                      <p:tavLst>
                                        <p:tav tm="0">
                                          <p:val>
                                            <p:strVal val="1+#ppt_w/2"/>
                                          </p:val>
                                        </p:tav>
                                        <p:tav tm="100000">
                                          <p:val>
                                            <p:strVal val="#ppt_x"/>
                                          </p:val>
                                        </p:tav>
                                      </p:tavLst>
                                    </p:anim>
                                    <p:anim calcmode="lin" valueType="num">
                                      <p:cBhvr>
                                        <p:cTn id="20" dur="500" fill="hold"/>
                                        <p:tgtEl>
                                          <p:spTgt spid="615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6156"/>
                                        </p:tgtEl>
                                        <p:attrNameLst>
                                          <p:attrName>style.visibility</p:attrName>
                                        </p:attrNameLst>
                                      </p:cBhvr>
                                      <p:to>
                                        <p:strVal val="visible"/>
                                      </p:to>
                                    </p:set>
                                    <p:anim calcmode="lin" valueType="num">
                                      <p:cBhvr>
                                        <p:cTn id="25" dur="500" fill="hold"/>
                                        <p:tgtEl>
                                          <p:spTgt spid="6156"/>
                                        </p:tgtEl>
                                        <p:attrNameLst>
                                          <p:attrName>ppt_x</p:attrName>
                                        </p:attrNameLst>
                                      </p:cBhvr>
                                      <p:tavLst>
                                        <p:tav tm="0">
                                          <p:val>
                                            <p:strVal val="1+#ppt_w/2"/>
                                          </p:val>
                                        </p:tav>
                                        <p:tav tm="100000">
                                          <p:val>
                                            <p:strVal val="#ppt_x"/>
                                          </p:val>
                                        </p:tav>
                                      </p:tavLst>
                                    </p:anim>
                                    <p:anim calcmode="lin" valueType="num">
                                      <p:cBhvr>
                                        <p:cTn id="26" dur="500" fill="hold"/>
                                        <p:tgtEl>
                                          <p:spTgt spid="61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609601" y="620713"/>
            <a:ext cx="2557450" cy="593709"/>
          </a:xfrm>
          <a:ln/>
        </p:spPr>
        <p:txBody>
          <a:bodyPr/>
          <a:lstStyle/>
          <a:p>
            <a:pPr marL="0" indent="0">
              <a:buClr>
                <a:srgbClr val="00B050"/>
              </a:buClr>
              <a:buFont typeface="Wingdings" pitchFamily="2" charset="2"/>
              <a:buChar char="Ø"/>
            </a:pPr>
            <a:r>
              <a:rPr lang="en-US" altLang="zh-CN" sz="2400" dirty="0" smtClean="0">
                <a:solidFill>
                  <a:schemeClr val="tx1"/>
                </a:solidFill>
                <a:latin typeface="Microsoft JhengHei" pitchFamily="34" charset="-120"/>
                <a:ea typeface="Microsoft JhengHei" pitchFamily="34" charset="-120"/>
              </a:rPr>
              <a:t> Pulley type</a:t>
            </a:r>
            <a:endParaRPr lang="en-US" sz="2400" dirty="0">
              <a:solidFill>
                <a:schemeClr val="tx1"/>
              </a:solidFill>
              <a:latin typeface="Microsoft JhengHei" pitchFamily="34" charset="-120"/>
              <a:ea typeface="Microsoft JhengHei" pitchFamily="34" charset="-120"/>
            </a:endParaRPr>
          </a:p>
        </p:txBody>
      </p:sp>
      <p:sp>
        <p:nvSpPr>
          <p:cNvPr id="7171" name="Rectangle 3"/>
          <p:cNvSpPr>
            <a:spLocks noGrp="1" noChangeArrowheads="1"/>
          </p:cNvSpPr>
          <p:nvPr>
            <p:ph type="body" idx="1"/>
          </p:nvPr>
        </p:nvSpPr>
        <p:spPr>
          <a:xfrm>
            <a:off x="1219200" y="1447800"/>
            <a:ext cx="7086600" cy="4114800"/>
          </a:xfrm>
          <a:ln/>
        </p:spPr>
        <p:txBody>
          <a:bodyPr/>
          <a:lstStyle/>
          <a:p>
            <a:pPr marL="323850" indent="-323850" algn="l">
              <a:buFont typeface="Wingdings" pitchFamily="2" charset="2"/>
              <a:buChar char="n"/>
            </a:pPr>
            <a:r>
              <a:rPr lang="en-US" altLang="zh-CN" sz="2000" b="1" dirty="0" smtClean="0">
                <a:latin typeface="Microsoft JhengHei" pitchFamily="34" charset="-120"/>
                <a:ea typeface="Microsoft JhengHei" pitchFamily="34" charset="-120"/>
                <a:sym typeface="宋体" pitchFamily="2" charset="-122"/>
              </a:rPr>
              <a:t>Feature</a:t>
            </a:r>
          </a:p>
          <a:p>
            <a:pPr marL="323850" indent="-323850" algn="l"/>
            <a:endParaRPr lang="zh-CN" altLang="en-US" sz="2000" b="1" dirty="0" smtClean="0">
              <a:latin typeface="Microsoft JhengHei" pitchFamily="34" charset="-120"/>
              <a:ea typeface="Microsoft JhengHei" pitchFamily="34" charset="-120"/>
              <a:sym typeface="宋体" pitchFamily="2" charset="-122"/>
            </a:endParaRPr>
          </a:p>
          <a:p>
            <a:pPr marL="323850" indent="-323850" algn="l">
              <a:buFont typeface="Arial" pitchFamily="34" charset="0"/>
              <a:buChar char="•"/>
            </a:pPr>
            <a:r>
              <a:rPr lang="en-US" altLang="zh-CN" sz="1800" dirty="0" smtClean="0">
                <a:latin typeface="Microsoft JhengHei" pitchFamily="34" charset="-120"/>
                <a:ea typeface="Microsoft JhengHei" pitchFamily="34" charset="-120"/>
                <a:sym typeface="宋体" pitchFamily="2" charset="-122"/>
              </a:rPr>
              <a:t>Simple structure and low cost</a:t>
            </a:r>
            <a:endParaRPr lang="en-US" sz="1800" dirty="0" smtClean="0">
              <a:latin typeface="Microsoft JhengHei" pitchFamily="34" charset="-120"/>
              <a:ea typeface="Microsoft JhengHei" pitchFamily="34" charset="-120"/>
            </a:endParaRPr>
          </a:p>
          <a:p>
            <a:pPr marL="323850" indent="-323850" algn="l">
              <a:buFont typeface="Arial" pitchFamily="34" charset="0"/>
              <a:buChar char="•"/>
            </a:pPr>
            <a:r>
              <a:rPr lang="en-US" altLang="zh-CN" sz="1800" dirty="0" smtClean="0">
                <a:latin typeface="Microsoft JhengHei" pitchFamily="34" charset="-120"/>
                <a:ea typeface="Microsoft JhengHei" pitchFamily="34" charset="-120"/>
                <a:sym typeface="宋体" pitchFamily="2" charset="-122"/>
              </a:rPr>
              <a:t>To implement a certain tension control by pulley </a:t>
            </a:r>
          </a:p>
          <a:p>
            <a:pPr marL="323850" indent="-323850" algn="l">
              <a:buFont typeface="Arial" pitchFamily="34" charset="0"/>
              <a:buChar char="•"/>
            </a:pPr>
            <a:r>
              <a:rPr lang="en-US" altLang="zh-CN" sz="1800" dirty="0" smtClean="0">
                <a:latin typeface="Microsoft JhengHei" pitchFamily="34" charset="-120"/>
                <a:ea typeface="Microsoft JhengHei" pitchFamily="34" charset="-120"/>
                <a:sym typeface="宋体" pitchFamily="2" charset="-122"/>
              </a:rPr>
              <a:t>To stop some drums by manual only</a:t>
            </a:r>
            <a:endParaRPr lang="zh-CN" altLang="en-US" sz="1800" dirty="0" smtClean="0">
              <a:latin typeface="Microsoft JhengHei" pitchFamily="34" charset="-120"/>
              <a:ea typeface="Microsoft JhengHei" pitchFamily="34" charset="-120"/>
              <a:sym typeface="宋体" pitchFamily="2" charset="-122"/>
            </a:endParaRPr>
          </a:p>
          <a:p>
            <a:pPr marL="323850" indent="-323850" algn="l">
              <a:buFont typeface="Arial" pitchFamily="34" charset="0"/>
              <a:buChar char="•"/>
            </a:pPr>
            <a:r>
              <a:rPr lang="en-US" altLang="zh-CN" sz="1800" dirty="0" smtClean="0">
                <a:latin typeface="Microsoft JhengHei" pitchFamily="34" charset="-120"/>
                <a:ea typeface="Microsoft JhengHei" pitchFamily="34" charset="-120"/>
                <a:sym typeface="宋体" pitchFamily="2" charset="-122"/>
              </a:rPr>
              <a:t>The friction</a:t>
            </a:r>
            <a:r>
              <a:rPr lang="zh-CN" altLang="en-US" sz="1800" dirty="0" smtClean="0">
                <a:latin typeface="Microsoft JhengHei" pitchFamily="34" charset="-120"/>
                <a:ea typeface="Microsoft JhengHei" pitchFamily="34" charset="-120"/>
                <a:sym typeface="宋体" pitchFamily="2" charset="-122"/>
              </a:rPr>
              <a:t> </a:t>
            </a:r>
            <a:r>
              <a:rPr lang="en-US" altLang="zh-CN" sz="1800" dirty="0" smtClean="0">
                <a:latin typeface="Microsoft JhengHei" pitchFamily="34" charset="-120"/>
                <a:ea typeface="Microsoft JhengHei" pitchFamily="34" charset="-120"/>
                <a:sym typeface="宋体" pitchFamily="2" charset="-122"/>
              </a:rPr>
              <a:t>caused damage to steel wire and drum</a:t>
            </a:r>
            <a:endParaRPr lang="zh-CN" altLang="en-US" sz="1800" dirty="0" smtClean="0">
              <a:latin typeface="Microsoft JhengHei" pitchFamily="34" charset="-120"/>
              <a:ea typeface="Microsoft JhengHei" pitchFamily="34" charset="-120"/>
              <a:sym typeface="宋体" pitchFamily="2" charset="-122"/>
            </a:endParaRPr>
          </a:p>
          <a:p>
            <a:pPr marL="323850" indent="-323850" algn="l">
              <a:buFont typeface="Arial" pitchFamily="34" charset="0"/>
              <a:buChar char="•"/>
            </a:pPr>
            <a:r>
              <a:rPr lang="en-US" altLang="zh-CN" sz="1800" dirty="0" smtClean="0">
                <a:latin typeface="Microsoft JhengHei" pitchFamily="34" charset="-120"/>
                <a:ea typeface="Microsoft JhengHei" pitchFamily="34" charset="-120"/>
                <a:sym typeface="宋体" pitchFamily="2" charset="-122"/>
              </a:rPr>
              <a:t>Low drawing speed</a:t>
            </a:r>
            <a:endParaRPr lang="zh-CN" altLang="en-US" sz="1800" dirty="0">
              <a:latin typeface="Microsoft JhengHei" pitchFamily="34" charset="-120"/>
              <a:ea typeface="Microsoft JhengHei" pitchFamily="34" charset="-120"/>
            </a:endParaRPr>
          </a:p>
        </p:txBody>
      </p:sp>
      <p:pic>
        <p:nvPicPr>
          <p:cNvPr id="7172" name="Picture 5" descr="200591152317648"/>
          <p:cNvPicPr>
            <a:picLocks noChangeAspect="1" noChangeArrowheads="1"/>
          </p:cNvPicPr>
          <p:nvPr/>
        </p:nvPicPr>
        <p:blipFill>
          <a:blip r:embed="rId2"/>
          <a:srcRect/>
          <a:stretch>
            <a:fillRect/>
          </a:stretch>
        </p:blipFill>
        <p:spPr bwMode="auto">
          <a:xfrm>
            <a:off x="4024306" y="3429000"/>
            <a:ext cx="3733800" cy="2571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523844" y="785794"/>
            <a:ext cx="3914771" cy="522271"/>
          </a:xfrm>
          <a:ln/>
        </p:spPr>
        <p:txBody>
          <a:bodyPr/>
          <a:lstStyle/>
          <a:p>
            <a:pPr marL="0" indent="0">
              <a:buClr>
                <a:srgbClr val="00B050"/>
              </a:buClr>
              <a:buFont typeface="Wingdings" pitchFamily="2" charset="2"/>
              <a:buChar char="Ø"/>
            </a:pPr>
            <a:r>
              <a:rPr lang="en-US" altLang="zh-CN" sz="2400" dirty="0" smtClean="0">
                <a:solidFill>
                  <a:schemeClr val="tx1"/>
                </a:solidFill>
                <a:latin typeface="Microsoft JhengHei" pitchFamily="34" charset="-120"/>
                <a:ea typeface="Microsoft JhengHei" pitchFamily="34" charset="-120"/>
              </a:rPr>
              <a:t> Loop/Dancing type</a:t>
            </a:r>
            <a:endParaRPr lang="en-US" altLang="zh-CN" sz="2400" dirty="0">
              <a:solidFill>
                <a:schemeClr val="tx1"/>
              </a:solidFill>
              <a:latin typeface="Microsoft JhengHei" pitchFamily="34" charset="-120"/>
              <a:ea typeface="Microsoft JhengHei" pitchFamily="34" charset="-120"/>
            </a:endParaRPr>
          </a:p>
        </p:txBody>
      </p:sp>
      <p:sp>
        <p:nvSpPr>
          <p:cNvPr id="8195" name="Rectangle 3"/>
          <p:cNvSpPr>
            <a:spLocks noGrp="1" noChangeArrowheads="1"/>
          </p:cNvSpPr>
          <p:nvPr>
            <p:ph type="body" idx="1"/>
          </p:nvPr>
        </p:nvSpPr>
        <p:spPr>
          <a:xfrm>
            <a:off x="1219200" y="1470025"/>
            <a:ext cx="7302500" cy="4537075"/>
          </a:xfrm>
          <a:ln/>
        </p:spPr>
        <p:txBody>
          <a:bodyPr/>
          <a:lstStyle/>
          <a:p>
            <a:pPr marL="323850" indent="-323850" algn="l">
              <a:buFont typeface="Wingdings" pitchFamily="2" charset="2"/>
              <a:buChar char="n"/>
            </a:pPr>
            <a:r>
              <a:rPr lang="en-US" altLang="zh-CN" sz="2000" b="1" dirty="0" smtClean="0">
                <a:latin typeface="Microsoft JhengHei" pitchFamily="34" charset="-120"/>
                <a:ea typeface="Microsoft JhengHei" pitchFamily="34" charset="-120"/>
                <a:sym typeface="宋体" pitchFamily="2" charset="-122"/>
              </a:rPr>
              <a:t>Feature</a:t>
            </a:r>
          </a:p>
          <a:p>
            <a:pPr marL="323850" indent="-323850" algn="l">
              <a:buFont typeface="Wingdings" pitchFamily="2" charset="2"/>
              <a:buChar char="n"/>
            </a:pPr>
            <a:endParaRPr lang="zh-CN" altLang="en-US" sz="2000" b="1" dirty="0">
              <a:latin typeface="Microsoft JhengHei" pitchFamily="34" charset="-120"/>
              <a:ea typeface="Microsoft JhengHei" pitchFamily="34" charset="-120"/>
              <a:sym typeface="宋体" pitchFamily="2" charset="-122"/>
            </a:endParaRPr>
          </a:p>
          <a:p>
            <a:pPr marL="323850" indent="-323850" algn="l">
              <a:buFont typeface="Arial" pitchFamily="34" charset="0"/>
              <a:buChar char="•"/>
            </a:pPr>
            <a:r>
              <a:rPr lang="en-US" altLang="en-US" sz="1800" dirty="0" smtClean="0">
                <a:latin typeface="Microsoft JhengHei" pitchFamily="34" charset="-120"/>
                <a:ea typeface="Microsoft JhengHei" pitchFamily="34" charset="-120"/>
                <a:sym typeface="宋体" pitchFamily="2" charset="-122"/>
              </a:rPr>
              <a:t>Relatively simple structure</a:t>
            </a:r>
          </a:p>
          <a:p>
            <a:pPr marL="323850" indent="-323850" algn="l">
              <a:buFont typeface="Arial" pitchFamily="34" charset="0"/>
              <a:buChar char="•"/>
            </a:pPr>
            <a:r>
              <a:rPr lang="en-US" altLang="zh-CN" sz="1800" dirty="0" smtClean="0">
                <a:latin typeface="Microsoft JhengHei" pitchFamily="34" charset="-120"/>
                <a:ea typeface="Microsoft JhengHei" pitchFamily="34" charset="-120"/>
                <a:sym typeface="宋体" pitchFamily="2" charset="-122"/>
              </a:rPr>
              <a:t>With active tensional wheel and fixed wheel</a:t>
            </a:r>
            <a:endParaRPr lang="zh-CN" altLang="en-US" sz="1800" dirty="0">
              <a:latin typeface="Microsoft JhengHei" pitchFamily="34" charset="-120"/>
              <a:ea typeface="Microsoft JhengHei" pitchFamily="34" charset="-120"/>
              <a:sym typeface="宋体" pitchFamily="2" charset="-122"/>
            </a:endParaRPr>
          </a:p>
          <a:p>
            <a:pPr marL="323850" indent="-323850" algn="l">
              <a:buFont typeface="Arial" pitchFamily="34" charset="0"/>
              <a:buChar char="•"/>
            </a:pPr>
            <a:r>
              <a:rPr lang="en-US" altLang="zh-CN" sz="1800" dirty="0" smtClean="0">
                <a:latin typeface="Microsoft JhengHei" pitchFamily="34" charset="-120"/>
                <a:ea typeface="Microsoft JhengHei" pitchFamily="34" charset="-120"/>
                <a:sym typeface="宋体" pitchFamily="2" charset="-122"/>
              </a:rPr>
              <a:t>No torsion, high quality steel wire and high drawing speed</a:t>
            </a:r>
            <a:endParaRPr lang="zh-CN" altLang="en-US" sz="1800" dirty="0">
              <a:latin typeface="Microsoft JhengHei" pitchFamily="34" charset="-120"/>
              <a:ea typeface="Microsoft JhengHei" pitchFamily="34" charset="-120"/>
              <a:sym typeface="宋体" pitchFamily="2" charset="-122"/>
            </a:endParaRPr>
          </a:p>
          <a:p>
            <a:pPr marL="323850" indent="-323850" algn="l">
              <a:buFont typeface="Arial" pitchFamily="34" charset="0"/>
              <a:buChar char="•"/>
            </a:pPr>
            <a:r>
              <a:rPr lang="en-US" altLang="zh-CN" sz="1800" dirty="0" smtClean="0">
                <a:latin typeface="Microsoft JhengHei" pitchFamily="34" charset="-120"/>
                <a:ea typeface="Microsoft JhengHei" pitchFamily="34" charset="-120"/>
                <a:sym typeface="宋体" pitchFamily="2" charset="-122"/>
              </a:rPr>
              <a:t>No wear</a:t>
            </a:r>
            <a:endParaRPr lang="zh-CN" altLang="en-US" sz="1800" dirty="0">
              <a:latin typeface="Microsoft JhengHei" pitchFamily="34" charset="-120"/>
              <a:ea typeface="Microsoft JhengHei" pitchFamily="34" charset="-120"/>
              <a:sym typeface="宋体" pitchFamily="2" charset="-122"/>
            </a:endParaRPr>
          </a:p>
          <a:p>
            <a:pPr marL="323850" indent="-323850" algn="l">
              <a:buFont typeface="Wingdings" pitchFamily="2" charset="2"/>
              <a:buChar char="n"/>
            </a:pPr>
            <a:endParaRPr lang="zh-CN" altLang="en-US" sz="2000" dirty="0"/>
          </a:p>
          <a:p>
            <a:pPr marL="323850" indent="-323850" algn="l">
              <a:buFont typeface="Wingdings" pitchFamily="2" charset="2"/>
              <a:buChar char="n"/>
            </a:pPr>
            <a:endParaRPr lang="zh-CN" altLang="en-US" sz="2000" dirty="0"/>
          </a:p>
        </p:txBody>
      </p:sp>
      <p:pic>
        <p:nvPicPr>
          <p:cNvPr id="8196" name="Picture 5" descr="200591153424352"/>
          <p:cNvPicPr>
            <a:picLocks noChangeAspect="1" noChangeArrowheads="1"/>
          </p:cNvPicPr>
          <p:nvPr/>
        </p:nvPicPr>
        <p:blipFill>
          <a:blip r:embed="rId2"/>
          <a:srcRect/>
          <a:stretch>
            <a:fillRect/>
          </a:stretch>
        </p:blipFill>
        <p:spPr bwMode="auto">
          <a:xfrm>
            <a:off x="3595678" y="3286124"/>
            <a:ext cx="3733800" cy="2571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609600" y="620713"/>
            <a:ext cx="2914639" cy="593709"/>
          </a:xfrm>
          <a:ln/>
        </p:spPr>
        <p:txBody>
          <a:bodyPr/>
          <a:lstStyle/>
          <a:p>
            <a:pPr marL="0" indent="0">
              <a:buClr>
                <a:srgbClr val="00B050"/>
              </a:buClr>
              <a:buFont typeface="Wingdings" pitchFamily="2" charset="2"/>
              <a:buChar char="Ø"/>
            </a:pPr>
            <a:r>
              <a:rPr lang="en-US" altLang="zh-CN" sz="2400" dirty="0" smtClean="0">
                <a:solidFill>
                  <a:schemeClr val="tx1"/>
                </a:solidFill>
                <a:latin typeface="Microsoft JhengHei" pitchFamily="34" charset="-120"/>
                <a:ea typeface="Microsoft JhengHei" pitchFamily="34" charset="-120"/>
              </a:rPr>
              <a:t> Water tank type</a:t>
            </a:r>
            <a:endParaRPr lang="en-US" altLang="zh-CN" sz="2400" dirty="0">
              <a:solidFill>
                <a:schemeClr val="tx1"/>
              </a:solidFill>
              <a:latin typeface="Microsoft JhengHei" pitchFamily="34" charset="-120"/>
              <a:ea typeface="Microsoft JhengHei" pitchFamily="34" charset="-120"/>
            </a:endParaRPr>
          </a:p>
        </p:txBody>
      </p:sp>
      <p:sp>
        <p:nvSpPr>
          <p:cNvPr id="9219" name="Rectangle 3"/>
          <p:cNvSpPr>
            <a:spLocks noGrp="1" noChangeArrowheads="1"/>
          </p:cNvSpPr>
          <p:nvPr>
            <p:ph type="body" idx="1"/>
          </p:nvPr>
        </p:nvSpPr>
        <p:spPr>
          <a:xfrm>
            <a:off x="1219200" y="1460500"/>
            <a:ext cx="7250113" cy="4613275"/>
          </a:xfrm>
          <a:ln/>
        </p:spPr>
        <p:txBody>
          <a:bodyPr/>
          <a:lstStyle/>
          <a:p>
            <a:pPr marL="323850" indent="-323850" algn="l">
              <a:buFont typeface="Wingdings" pitchFamily="2" charset="2"/>
              <a:buChar char="n"/>
            </a:pPr>
            <a:r>
              <a:rPr lang="en-US" altLang="zh-CN" sz="2000" dirty="0" smtClean="0"/>
              <a:t>Feature</a:t>
            </a:r>
          </a:p>
          <a:p>
            <a:pPr marL="323850" indent="-323850" algn="l">
              <a:buFont typeface="Wingdings" pitchFamily="2" charset="2"/>
              <a:buChar char="n"/>
            </a:pPr>
            <a:endParaRPr lang="zh-CN" altLang="en-US" sz="2000" dirty="0"/>
          </a:p>
          <a:p>
            <a:pPr marL="323850" indent="-323850" algn="l">
              <a:buFont typeface="Arial" pitchFamily="34" charset="0"/>
              <a:buChar char="•"/>
            </a:pPr>
            <a:r>
              <a:rPr lang="en-US" altLang="zh-CN" sz="1800" dirty="0" smtClean="0">
                <a:latin typeface="Microsoft JhengHei" pitchFamily="34" charset="-120"/>
                <a:ea typeface="Microsoft JhengHei" pitchFamily="34" charset="-120"/>
                <a:sym typeface="宋体" pitchFamily="2" charset="-122"/>
              </a:rPr>
              <a:t>Wet drawing, cooling, lubrication</a:t>
            </a:r>
            <a:endParaRPr lang="zh-CN" altLang="en-US" sz="1800" dirty="0">
              <a:latin typeface="Microsoft JhengHei" pitchFamily="34" charset="-120"/>
              <a:ea typeface="Microsoft JhengHei" pitchFamily="34" charset="-120"/>
              <a:sym typeface="宋体" pitchFamily="2" charset="-122"/>
            </a:endParaRPr>
          </a:p>
          <a:p>
            <a:pPr marL="323850" indent="-323850" algn="l">
              <a:buFont typeface="Arial" pitchFamily="34" charset="0"/>
              <a:buChar char="•"/>
            </a:pPr>
            <a:r>
              <a:rPr lang="en-US" altLang="zh-CN" sz="1800" dirty="0" smtClean="0">
                <a:latin typeface="Microsoft JhengHei" pitchFamily="34" charset="-120"/>
                <a:ea typeface="Microsoft JhengHei" pitchFamily="34" charset="-120"/>
                <a:sym typeface="宋体" pitchFamily="2" charset="-122"/>
              </a:rPr>
              <a:t>Water tank, </a:t>
            </a:r>
            <a:r>
              <a:rPr lang="en-US" altLang="en-US" sz="1800" dirty="0" smtClean="0">
                <a:latin typeface="Microsoft JhengHei" pitchFamily="34" charset="-120"/>
                <a:ea typeface="Microsoft JhengHei" pitchFamily="34" charset="-120"/>
                <a:sym typeface="宋体" pitchFamily="2" charset="-122"/>
              </a:rPr>
              <a:t>cone pulley structure</a:t>
            </a:r>
            <a:endParaRPr lang="en-US" altLang="zh-CN" sz="1800" dirty="0" smtClean="0">
              <a:latin typeface="Microsoft JhengHei" pitchFamily="34" charset="-120"/>
              <a:ea typeface="Microsoft JhengHei" pitchFamily="34" charset="-120"/>
              <a:sym typeface="宋体" pitchFamily="2" charset="-122"/>
            </a:endParaRPr>
          </a:p>
          <a:p>
            <a:pPr marL="323850" indent="-323850" algn="l">
              <a:buFont typeface="Arial" pitchFamily="34" charset="0"/>
              <a:buChar char="•"/>
            </a:pPr>
            <a:r>
              <a:rPr lang="en-US" altLang="zh-CN" sz="1800" dirty="0" smtClean="0">
                <a:latin typeface="Microsoft JhengHei" pitchFamily="34" charset="-120"/>
                <a:ea typeface="Microsoft JhengHei" pitchFamily="34" charset="-120"/>
                <a:sym typeface="宋体" pitchFamily="2" charset="-122"/>
              </a:rPr>
              <a:t>Use tension swing roller to adjust the tension </a:t>
            </a:r>
          </a:p>
        </p:txBody>
      </p:sp>
      <p:pic>
        <p:nvPicPr>
          <p:cNvPr id="9220" name="Picture 5" descr="20059116458839"/>
          <p:cNvPicPr>
            <a:picLocks noChangeAspect="1" noChangeArrowheads="1"/>
          </p:cNvPicPr>
          <p:nvPr/>
        </p:nvPicPr>
        <p:blipFill>
          <a:blip r:embed="rId2"/>
          <a:srcRect/>
          <a:stretch>
            <a:fillRect/>
          </a:stretch>
        </p:blipFill>
        <p:spPr bwMode="auto">
          <a:xfrm>
            <a:off x="3809992" y="3214686"/>
            <a:ext cx="3733800" cy="2571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609600" y="622300"/>
            <a:ext cx="3057515" cy="449246"/>
          </a:xfrm>
          <a:ln/>
        </p:spPr>
        <p:txBody>
          <a:bodyPr/>
          <a:lstStyle/>
          <a:p>
            <a:pPr marL="0" indent="0">
              <a:buClr>
                <a:srgbClr val="00B050"/>
              </a:buClr>
              <a:buFont typeface="Wingdings" pitchFamily="2" charset="2"/>
              <a:buChar char="Ø"/>
            </a:pPr>
            <a:r>
              <a:rPr lang="en-US" altLang="zh-CN" sz="2400" dirty="0" smtClean="0">
                <a:solidFill>
                  <a:schemeClr val="tx1"/>
                </a:solidFill>
                <a:latin typeface="Microsoft JhengHei" pitchFamily="34" charset="-120"/>
                <a:ea typeface="Microsoft JhengHei" pitchFamily="34" charset="-120"/>
              </a:rPr>
              <a:t> Straight line type</a:t>
            </a:r>
            <a:endParaRPr lang="en-US" altLang="zh-CN" sz="2400" dirty="0">
              <a:solidFill>
                <a:schemeClr val="tx1"/>
              </a:solidFill>
              <a:latin typeface="Microsoft JhengHei" pitchFamily="34" charset="-120"/>
              <a:ea typeface="Microsoft JhengHei" pitchFamily="34" charset="-120"/>
            </a:endParaRPr>
          </a:p>
        </p:txBody>
      </p:sp>
      <p:sp>
        <p:nvSpPr>
          <p:cNvPr id="10243" name="Rectangle 3"/>
          <p:cNvSpPr>
            <a:spLocks noGrp="1" noChangeArrowheads="1"/>
          </p:cNvSpPr>
          <p:nvPr>
            <p:ph type="body" idx="1"/>
          </p:nvPr>
        </p:nvSpPr>
        <p:spPr>
          <a:xfrm>
            <a:off x="1219200" y="1460500"/>
            <a:ext cx="7250113" cy="4613275"/>
          </a:xfrm>
          <a:ln/>
        </p:spPr>
        <p:txBody>
          <a:bodyPr/>
          <a:lstStyle/>
          <a:p>
            <a:pPr marL="323850" indent="-323850" algn="l">
              <a:buFont typeface="Wingdings" pitchFamily="2" charset="2"/>
              <a:buChar char="n"/>
            </a:pPr>
            <a:r>
              <a:rPr lang="en-US" altLang="zh-CN" sz="2000" dirty="0" smtClean="0"/>
              <a:t>Feature</a:t>
            </a:r>
          </a:p>
          <a:p>
            <a:pPr marL="323850" indent="-323850" algn="l"/>
            <a:endParaRPr lang="zh-CN" altLang="en-US" sz="2000" dirty="0"/>
          </a:p>
          <a:p>
            <a:pPr marL="323850" indent="-323850" algn="l">
              <a:buFont typeface="Arial" pitchFamily="34" charset="0"/>
              <a:buChar char="•"/>
            </a:pPr>
            <a:r>
              <a:rPr lang="en-US" altLang="zh-CN" sz="1800" dirty="0" smtClean="0">
                <a:latin typeface="Microsoft JhengHei" pitchFamily="34" charset="-120"/>
                <a:ea typeface="Microsoft JhengHei" pitchFamily="34" charset="-120"/>
                <a:sym typeface="宋体" pitchFamily="2" charset="-122"/>
              </a:rPr>
              <a:t>Dry drawing</a:t>
            </a:r>
          </a:p>
          <a:p>
            <a:pPr marL="323850" indent="-323850" algn="l">
              <a:buFont typeface="Arial" pitchFamily="34" charset="0"/>
              <a:buChar char="•"/>
            </a:pPr>
            <a:r>
              <a:rPr lang="en-US" altLang="zh-CN" sz="1800" dirty="0" smtClean="0">
                <a:latin typeface="Microsoft JhengHei" pitchFamily="34" charset="-120"/>
                <a:ea typeface="Microsoft JhengHei" pitchFamily="34" charset="-120"/>
                <a:sym typeface="宋体" pitchFamily="2" charset="-122"/>
              </a:rPr>
              <a:t>Multiple swing rollers, inverters &amp; PIDs</a:t>
            </a:r>
            <a:r>
              <a:rPr lang="zh-CN" altLang="en-US" sz="1800" dirty="0" smtClean="0">
                <a:latin typeface="Microsoft JhengHei" pitchFamily="34" charset="-120"/>
                <a:ea typeface="Microsoft JhengHei" pitchFamily="34" charset="-120"/>
                <a:sym typeface="宋体" pitchFamily="2" charset="-122"/>
              </a:rPr>
              <a:t> </a:t>
            </a:r>
            <a:endParaRPr lang="en-US" altLang="zh-CN" sz="1800" dirty="0" smtClean="0">
              <a:latin typeface="Microsoft JhengHei" pitchFamily="34" charset="-120"/>
              <a:ea typeface="Microsoft JhengHei" pitchFamily="34" charset="-120"/>
              <a:sym typeface="宋体" pitchFamily="2" charset="-122"/>
            </a:endParaRPr>
          </a:p>
          <a:p>
            <a:pPr marL="323850" indent="-323850" algn="l">
              <a:buFont typeface="Arial" pitchFamily="34" charset="0"/>
              <a:buChar char="•"/>
            </a:pPr>
            <a:r>
              <a:rPr lang="en-US" altLang="zh-CN" sz="1800" dirty="0" smtClean="0">
                <a:latin typeface="Microsoft JhengHei" pitchFamily="34" charset="-120"/>
                <a:ea typeface="Microsoft JhengHei" pitchFamily="34" charset="-120"/>
                <a:sym typeface="宋体" pitchFamily="2" charset="-122"/>
              </a:rPr>
              <a:t>Can adjust the variation caused by </a:t>
            </a:r>
          </a:p>
          <a:p>
            <a:pPr marL="323850" indent="-323850" algn="l"/>
            <a:r>
              <a:rPr lang="en-US" altLang="zh-CN" sz="1800" dirty="0" smtClean="0">
                <a:latin typeface="Microsoft JhengHei" pitchFamily="34" charset="-120"/>
                <a:ea typeface="Microsoft JhengHei" pitchFamily="34" charset="-120"/>
                <a:sym typeface="宋体" pitchFamily="2" charset="-122"/>
              </a:rPr>
              <a:t>      the mould wear</a:t>
            </a:r>
          </a:p>
          <a:p>
            <a:pPr marL="323850" indent="-323850" algn="l"/>
            <a:endParaRPr lang="en-US" altLang="zh-CN" sz="2000" dirty="0" smtClean="0"/>
          </a:p>
          <a:p>
            <a:pPr marL="457200" indent="-457200" algn="l">
              <a:buFont typeface="+mj-lt"/>
              <a:buAutoNum type="arabicPeriod"/>
            </a:pPr>
            <a:endParaRPr lang="en-US" altLang="zh-CN" sz="2000" dirty="0" smtClean="0"/>
          </a:p>
        </p:txBody>
      </p:sp>
      <p:pic>
        <p:nvPicPr>
          <p:cNvPr id="10244" name="Picture 5" descr="2005831122255293"/>
          <p:cNvPicPr>
            <a:picLocks noChangeAspect="1" noChangeArrowheads="1"/>
          </p:cNvPicPr>
          <p:nvPr/>
        </p:nvPicPr>
        <p:blipFill>
          <a:blip r:embed="rId2"/>
          <a:srcRect/>
          <a:stretch>
            <a:fillRect/>
          </a:stretch>
        </p:blipFill>
        <p:spPr bwMode="auto">
          <a:xfrm>
            <a:off x="5738818" y="914400"/>
            <a:ext cx="3633782" cy="2514600"/>
          </a:xfrm>
          <a:prstGeom prst="rect">
            <a:avLst/>
          </a:prstGeom>
          <a:noFill/>
          <a:ln w="9525">
            <a:noFill/>
            <a:miter lim="800000"/>
            <a:headEnd/>
            <a:tailEnd/>
          </a:ln>
        </p:spPr>
      </p:pic>
      <p:pic>
        <p:nvPicPr>
          <p:cNvPr id="10245" name="Picture 8" descr="2005831135843343"/>
          <p:cNvPicPr>
            <a:picLocks noChangeAspect="1" noChangeArrowheads="1"/>
          </p:cNvPicPr>
          <p:nvPr/>
        </p:nvPicPr>
        <p:blipFill>
          <a:blip r:embed="rId3"/>
          <a:srcRect/>
          <a:stretch>
            <a:fillRect/>
          </a:stretch>
        </p:blipFill>
        <p:spPr bwMode="auto">
          <a:xfrm>
            <a:off x="1143000" y="3556000"/>
            <a:ext cx="3733800" cy="2489200"/>
          </a:xfrm>
          <a:prstGeom prst="rect">
            <a:avLst/>
          </a:prstGeom>
          <a:noFill/>
          <a:ln w="9525">
            <a:noFill/>
            <a:miter lim="800000"/>
            <a:headEnd/>
            <a:tailEnd/>
          </a:ln>
        </p:spPr>
      </p:pic>
      <p:pic>
        <p:nvPicPr>
          <p:cNvPr id="10246" name="Picture 10" descr="2005831135828921"/>
          <p:cNvPicPr>
            <a:picLocks noChangeAspect="1" noChangeArrowheads="1"/>
          </p:cNvPicPr>
          <p:nvPr/>
        </p:nvPicPr>
        <p:blipFill>
          <a:blip r:embed="rId4"/>
          <a:srcRect/>
          <a:stretch>
            <a:fillRect/>
          </a:stretch>
        </p:blipFill>
        <p:spPr bwMode="auto">
          <a:xfrm>
            <a:off x="5410200" y="3479800"/>
            <a:ext cx="3886200" cy="2590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0246"/>
                                        </p:tgtEl>
                                        <p:attrNameLst>
                                          <p:attrName>style.visibility</p:attrName>
                                        </p:attrNameLst>
                                      </p:cBhvr>
                                      <p:to>
                                        <p:strVal val="visible"/>
                                      </p:to>
                                    </p:set>
                                    <p:animEffect>
                                      <p:cBhvr>
                                        <p:cTn id="7" dur="500"/>
                                        <p:tgtEl>
                                          <p:spTgt spid="1024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10245"/>
                                        </p:tgtEl>
                                        <p:attrNameLst>
                                          <p:attrName>style.visibility</p:attrName>
                                        </p:attrNameLst>
                                      </p:cBhvr>
                                      <p:to>
                                        <p:strVal val="visible"/>
                                      </p:to>
                                    </p:set>
                                    <p:animEffect>
                                      <p:cBhvr>
                                        <p:cTn id="12" dur="500"/>
                                        <p:tgtEl>
                                          <p:spTgt spid="10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8"/>
          <p:cNvGrpSpPr>
            <a:grpSpLocks/>
          </p:cNvGrpSpPr>
          <p:nvPr/>
        </p:nvGrpSpPr>
        <p:grpSpPr bwMode="auto">
          <a:xfrm>
            <a:off x="523844" y="1000108"/>
            <a:ext cx="3733800" cy="2571750"/>
            <a:chOff x="0" y="0"/>
            <a:chExt cx="2352" cy="1620"/>
          </a:xfrm>
        </p:grpSpPr>
        <p:pic>
          <p:nvPicPr>
            <p:cNvPr id="6148" name="Picture 8" descr="200591152317648"/>
            <p:cNvPicPr>
              <a:picLocks noChangeAspect="1" noChangeArrowheads="1"/>
            </p:cNvPicPr>
            <p:nvPr/>
          </p:nvPicPr>
          <p:blipFill>
            <a:blip r:embed="rId2"/>
            <a:srcRect/>
            <a:stretch>
              <a:fillRect/>
            </a:stretch>
          </p:blipFill>
          <p:spPr bwMode="auto">
            <a:xfrm>
              <a:off x="0" y="0"/>
              <a:ext cx="2352" cy="1620"/>
            </a:xfrm>
            <a:prstGeom prst="rect">
              <a:avLst/>
            </a:prstGeom>
            <a:noFill/>
            <a:ln w="9525">
              <a:noFill/>
              <a:miter lim="800000"/>
              <a:headEnd/>
              <a:tailEnd/>
            </a:ln>
          </p:spPr>
        </p:pic>
        <p:sp>
          <p:nvSpPr>
            <p:cNvPr id="6149" name="Text Box 12"/>
            <p:cNvSpPr>
              <a:spLocks noChangeArrowheads="1"/>
            </p:cNvSpPr>
            <p:nvPr/>
          </p:nvSpPr>
          <p:spPr bwMode="auto">
            <a:xfrm>
              <a:off x="1233" y="1236"/>
              <a:ext cx="1119" cy="345"/>
            </a:xfrm>
            <a:prstGeom prst="rect">
              <a:avLst/>
            </a:prstGeom>
            <a:noFill/>
            <a:ln w="9525">
              <a:noFill/>
              <a:miter lim="800000"/>
              <a:headEnd/>
              <a:tailEnd/>
            </a:ln>
          </p:spPr>
          <p:txBody>
            <a:bodyPr lIns="0" tIns="0" rIns="0" bIns="0"/>
            <a:lstStyle/>
            <a:p>
              <a:pPr>
                <a:spcBef>
                  <a:spcPct val="50000"/>
                </a:spcBef>
              </a:pPr>
              <a:r>
                <a:rPr lang="en-US" altLang="zh-CN" sz="2000" b="1" dirty="0" smtClean="0">
                  <a:solidFill>
                    <a:schemeClr val="hlink"/>
                  </a:solidFill>
                  <a:latin typeface="Microsoft JhengHei" pitchFamily="34" charset="-120"/>
                  <a:ea typeface="Microsoft JhengHei" pitchFamily="34" charset="-120"/>
                  <a:sym typeface="Arial" pitchFamily="34" charset="0"/>
                </a:rPr>
                <a:t>Pulley type</a:t>
              </a:r>
              <a:endParaRPr lang="zh-CN" altLang="en-US" sz="2000" dirty="0">
                <a:latin typeface="Microsoft JhengHei" pitchFamily="34" charset="-120"/>
                <a:ea typeface="Microsoft JhengHei" pitchFamily="34" charset="-120"/>
              </a:endParaRPr>
            </a:p>
          </p:txBody>
        </p:sp>
      </p:grpSp>
      <p:grpSp>
        <p:nvGrpSpPr>
          <p:cNvPr id="3" name="Group 19"/>
          <p:cNvGrpSpPr>
            <a:grpSpLocks/>
          </p:cNvGrpSpPr>
          <p:nvPr/>
        </p:nvGrpSpPr>
        <p:grpSpPr bwMode="auto">
          <a:xfrm>
            <a:off x="5524504" y="928670"/>
            <a:ext cx="3733800" cy="2571750"/>
            <a:chOff x="0" y="0"/>
            <a:chExt cx="2352" cy="1620"/>
          </a:xfrm>
        </p:grpSpPr>
        <p:pic>
          <p:nvPicPr>
            <p:cNvPr id="6151" name="Picture 7" descr="200591153424352"/>
            <p:cNvPicPr>
              <a:picLocks noChangeAspect="1" noChangeArrowheads="1"/>
            </p:cNvPicPr>
            <p:nvPr/>
          </p:nvPicPr>
          <p:blipFill>
            <a:blip r:embed="rId3"/>
            <a:srcRect/>
            <a:stretch>
              <a:fillRect/>
            </a:stretch>
          </p:blipFill>
          <p:spPr bwMode="auto">
            <a:xfrm>
              <a:off x="0" y="0"/>
              <a:ext cx="2352" cy="1620"/>
            </a:xfrm>
            <a:prstGeom prst="rect">
              <a:avLst/>
            </a:prstGeom>
            <a:noFill/>
            <a:ln w="9525">
              <a:noFill/>
              <a:miter lim="800000"/>
              <a:headEnd/>
              <a:tailEnd/>
            </a:ln>
          </p:spPr>
        </p:pic>
        <p:sp>
          <p:nvSpPr>
            <p:cNvPr id="6152" name="Text Box 15"/>
            <p:cNvSpPr>
              <a:spLocks noChangeArrowheads="1"/>
            </p:cNvSpPr>
            <p:nvPr/>
          </p:nvSpPr>
          <p:spPr bwMode="auto">
            <a:xfrm>
              <a:off x="192" y="1248"/>
              <a:ext cx="1602" cy="345"/>
            </a:xfrm>
            <a:prstGeom prst="rect">
              <a:avLst/>
            </a:prstGeom>
            <a:noFill/>
            <a:ln w="9525">
              <a:noFill/>
              <a:miter lim="800000"/>
              <a:headEnd/>
              <a:tailEnd/>
            </a:ln>
          </p:spPr>
          <p:txBody>
            <a:bodyPr lIns="0" tIns="0" rIns="0" bIns="0"/>
            <a:lstStyle/>
            <a:p>
              <a:pPr>
                <a:spcBef>
                  <a:spcPct val="50000"/>
                </a:spcBef>
              </a:pPr>
              <a:r>
                <a:rPr lang="en-US" altLang="zh-CN" sz="2000" b="1" dirty="0" smtClean="0">
                  <a:solidFill>
                    <a:schemeClr val="hlink"/>
                  </a:solidFill>
                  <a:latin typeface="Microsoft JhengHei" pitchFamily="34" charset="-120"/>
                  <a:ea typeface="Microsoft JhengHei" pitchFamily="34" charset="-120"/>
                  <a:sym typeface="Arial" pitchFamily="34" charset="0"/>
                </a:rPr>
                <a:t>Loop/Dancing type</a:t>
              </a:r>
              <a:endParaRPr lang="zh-CN" altLang="en-US" dirty="0">
                <a:latin typeface="Microsoft JhengHei" pitchFamily="34" charset="-120"/>
                <a:ea typeface="Microsoft JhengHei" pitchFamily="34" charset="-120"/>
              </a:endParaRPr>
            </a:p>
          </p:txBody>
        </p:sp>
      </p:grpSp>
      <p:grpSp>
        <p:nvGrpSpPr>
          <p:cNvPr id="4" name="Group 20"/>
          <p:cNvGrpSpPr>
            <a:grpSpLocks/>
          </p:cNvGrpSpPr>
          <p:nvPr/>
        </p:nvGrpSpPr>
        <p:grpSpPr bwMode="auto">
          <a:xfrm>
            <a:off x="595282" y="3857628"/>
            <a:ext cx="3733800" cy="2571750"/>
            <a:chOff x="0" y="0"/>
            <a:chExt cx="2352" cy="1620"/>
          </a:xfrm>
        </p:grpSpPr>
        <p:pic>
          <p:nvPicPr>
            <p:cNvPr id="6154" name="Picture 6" descr="20059116458839"/>
            <p:cNvPicPr>
              <a:picLocks noChangeAspect="1" noChangeArrowheads="1"/>
            </p:cNvPicPr>
            <p:nvPr/>
          </p:nvPicPr>
          <p:blipFill>
            <a:blip r:embed="rId4"/>
            <a:srcRect/>
            <a:stretch>
              <a:fillRect/>
            </a:stretch>
          </p:blipFill>
          <p:spPr bwMode="auto">
            <a:xfrm>
              <a:off x="0" y="0"/>
              <a:ext cx="2352" cy="1620"/>
            </a:xfrm>
            <a:prstGeom prst="rect">
              <a:avLst/>
            </a:prstGeom>
            <a:noFill/>
            <a:ln w="9525">
              <a:noFill/>
              <a:miter lim="800000"/>
              <a:headEnd/>
              <a:tailEnd/>
            </a:ln>
          </p:spPr>
        </p:pic>
        <p:sp>
          <p:nvSpPr>
            <p:cNvPr id="6155" name="Text Box 16"/>
            <p:cNvSpPr>
              <a:spLocks noChangeArrowheads="1"/>
            </p:cNvSpPr>
            <p:nvPr/>
          </p:nvSpPr>
          <p:spPr bwMode="auto">
            <a:xfrm>
              <a:off x="918" y="117"/>
              <a:ext cx="1299" cy="345"/>
            </a:xfrm>
            <a:prstGeom prst="rect">
              <a:avLst/>
            </a:prstGeom>
            <a:noFill/>
            <a:ln w="9525">
              <a:noFill/>
              <a:miter lim="800000"/>
              <a:headEnd/>
              <a:tailEnd/>
            </a:ln>
          </p:spPr>
          <p:txBody>
            <a:bodyPr lIns="0" tIns="0" rIns="0" bIns="0"/>
            <a:lstStyle/>
            <a:p>
              <a:pPr>
                <a:spcBef>
                  <a:spcPct val="50000"/>
                </a:spcBef>
              </a:pPr>
              <a:r>
                <a:rPr lang="en-US" altLang="zh-CN" sz="2000" b="1" dirty="0" smtClean="0">
                  <a:solidFill>
                    <a:schemeClr val="hlink"/>
                  </a:solidFill>
                  <a:latin typeface="Microsoft JhengHei" pitchFamily="34" charset="-120"/>
                  <a:ea typeface="Microsoft JhengHei" pitchFamily="34" charset="-120"/>
                  <a:sym typeface="Arial" pitchFamily="34" charset="0"/>
                </a:rPr>
                <a:t>Water tank type</a:t>
              </a:r>
              <a:endParaRPr lang="zh-CN" altLang="en-US" dirty="0">
                <a:latin typeface="Microsoft JhengHei" pitchFamily="34" charset="-120"/>
                <a:ea typeface="Microsoft JhengHei" pitchFamily="34" charset="-120"/>
              </a:endParaRPr>
            </a:p>
          </p:txBody>
        </p:sp>
      </p:grpSp>
      <p:grpSp>
        <p:nvGrpSpPr>
          <p:cNvPr id="5" name="Group 21"/>
          <p:cNvGrpSpPr>
            <a:grpSpLocks/>
          </p:cNvGrpSpPr>
          <p:nvPr/>
        </p:nvGrpSpPr>
        <p:grpSpPr bwMode="auto">
          <a:xfrm>
            <a:off x="5381629" y="3857629"/>
            <a:ext cx="3733800" cy="2514600"/>
            <a:chOff x="-45" y="-45"/>
            <a:chExt cx="2352" cy="1584"/>
          </a:xfrm>
        </p:grpSpPr>
        <p:pic>
          <p:nvPicPr>
            <p:cNvPr id="6157" name="Picture 5" descr="2005831122255293"/>
            <p:cNvPicPr>
              <a:picLocks noChangeAspect="1" noChangeArrowheads="1"/>
            </p:cNvPicPr>
            <p:nvPr/>
          </p:nvPicPr>
          <p:blipFill>
            <a:blip r:embed="rId5"/>
            <a:srcRect/>
            <a:stretch>
              <a:fillRect/>
            </a:stretch>
          </p:blipFill>
          <p:spPr bwMode="auto">
            <a:xfrm>
              <a:off x="-45" y="-45"/>
              <a:ext cx="2352" cy="1584"/>
            </a:xfrm>
            <a:prstGeom prst="rect">
              <a:avLst/>
            </a:prstGeom>
            <a:noFill/>
            <a:ln w="9525">
              <a:noFill/>
              <a:miter lim="800000"/>
              <a:headEnd/>
              <a:tailEnd/>
            </a:ln>
          </p:spPr>
        </p:pic>
        <p:sp>
          <p:nvSpPr>
            <p:cNvPr id="6158" name="Text Box 17"/>
            <p:cNvSpPr>
              <a:spLocks noChangeArrowheads="1"/>
            </p:cNvSpPr>
            <p:nvPr/>
          </p:nvSpPr>
          <p:spPr bwMode="auto">
            <a:xfrm>
              <a:off x="192" y="87"/>
              <a:ext cx="1332" cy="345"/>
            </a:xfrm>
            <a:prstGeom prst="rect">
              <a:avLst/>
            </a:prstGeom>
            <a:noFill/>
            <a:ln w="9525">
              <a:noFill/>
              <a:miter lim="800000"/>
              <a:headEnd/>
              <a:tailEnd/>
            </a:ln>
          </p:spPr>
          <p:txBody>
            <a:bodyPr lIns="0" tIns="0" rIns="0" bIns="0"/>
            <a:lstStyle/>
            <a:p>
              <a:pPr>
                <a:spcBef>
                  <a:spcPct val="50000"/>
                </a:spcBef>
              </a:pPr>
              <a:r>
                <a:rPr lang="en-US" altLang="zh-CN" sz="2000" b="1" dirty="0" smtClean="0">
                  <a:solidFill>
                    <a:schemeClr val="hlink"/>
                  </a:solidFill>
                  <a:latin typeface="Microsoft JhengHei" pitchFamily="34" charset="-120"/>
                  <a:ea typeface="Microsoft JhengHei" pitchFamily="34" charset="-120"/>
                  <a:sym typeface="Arial" pitchFamily="34" charset="0"/>
                </a:rPr>
                <a:t>Straight line type</a:t>
              </a:r>
              <a:endParaRPr lang="zh-CN" altLang="en-US" dirty="0">
                <a:latin typeface="Microsoft JhengHei" pitchFamily="34" charset="-120"/>
                <a:ea typeface="Microsoft JhengHei" pitchFamily="34" charset="-120"/>
              </a:endParaRPr>
            </a:p>
          </p:txBody>
        </p:sp>
      </p:grpSp>
      <p:sp>
        <p:nvSpPr>
          <p:cNvPr id="16" name="椭圆 15"/>
          <p:cNvSpPr/>
          <p:nvPr/>
        </p:nvSpPr>
        <p:spPr>
          <a:xfrm>
            <a:off x="4095744" y="2857496"/>
            <a:ext cx="1500198" cy="1428760"/>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C00000"/>
                </a:solidFill>
              </a:rPr>
              <a:t> Our target</a:t>
            </a:r>
            <a:endParaRPr lang="zh-CN" altLang="en-US" dirty="0">
              <a:solidFill>
                <a:srgbClr val="C00000"/>
              </a:solidFill>
            </a:endParaRPr>
          </a:p>
        </p:txBody>
      </p:sp>
      <p:sp>
        <p:nvSpPr>
          <p:cNvPr id="15" name="椭圆 14"/>
          <p:cNvSpPr/>
          <p:nvPr/>
        </p:nvSpPr>
        <p:spPr>
          <a:xfrm>
            <a:off x="3881430" y="2714620"/>
            <a:ext cx="2000264" cy="1571636"/>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solidFill>
                  <a:srgbClr val="C00000"/>
                </a:solidFill>
              </a:rPr>
              <a:t>Our </a:t>
            </a:r>
            <a:r>
              <a:rPr lang="en-US" altLang="zh-CN" sz="2800" b="1" dirty="0" smtClean="0">
                <a:solidFill>
                  <a:srgbClr val="C00000"/>
                </a:solidFill>
              </a:rPr>
              <a:t>T</a:t>
            </a:r>
            <a:r>
              <a:rPr lang="en-US" sz="2800" b="1" dirty="0" smtClean="0">
                <a:solidFill>
                  <a:srgbClr val="C00000"/>
                </a:solidFill>
              </a:rPr>
              <a:t>arget</a:t>
            </a:r>
            <a:r>
              <a:rPr lang="zh-CN" altLang="en-US" sz="2800" b="1" dirty="0" smtClean="0">
                <a:solidFill>
                  <a:srgbClr val="C00000"/>
                </a:solidFill>
              </a:rPr>
              <a:t>！！</a:t>
            </a:r>
            <a:endParaRPr lang="zh-CN" altLang="en-US" sz="28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1+#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ppt_x</p:attrName>
                                        </p:attrNameLst>
                                      </p:cBhvr>
                                      <p:tavLst>
                                        <p:tav tm="0">
                                          <p:val>
                                            <p:strVal val="1+#ppt_w/2"/>
                                          </p:val>
                                        </p:tav>
                                        <p:tav tm="100000">
                                          <p:val>
                                            <p:strVal val="#ppt_x"/>
                                          </p:val>
                                        </p:tav>
                                      </p:tavLst>
                                    </p:anim>
                                    <p:anim calcmode="lin" valueType="num">
                                      <p:cBhvr>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ppt_x</p:attrName>
                                        </p:attrNameLst>
                                      </p:cBhvr>
                                      <p:tavLst>
                                        <p:tav tm="0">
                                          <p:val>
                                            <p:strVal val="1+#ppt_w/2"/>
                                          </p:val>
                                        </p:tav>
                                        <p:tav tm="100000">
                                          <p:val>
                                            <p:strVal val="#ppt_x"/>
                                          </p:val>
                                        </p:tav>
                                      </p:tavLst>
                                    </p:anim>
                                    <p:anim calcmode="lin" valueType="num">
                                      <p:cBhvr>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ppt_x</p:attrName>
                                        </p:attrNameLst>
                                      </p:cBhvr>
                                      <p:tavLst>
                                        <p:tav tm="0">
                                          <p:val>
                                            <p:strVal val="1+#ppt_w/2"/>
                                          </p:val>
                                        </p:tav>
                                        <p:tav tm="100000">
                                          <p:val>
                                            <p:strVal val="#ppt_x"/>
                                          </p:val>
                                        </p:tav>
                                      </p:tavLst>
                                    </p:anim>
                                    <p:anim calcmode="lin" valueType="num">
                                      <p:cBhvr>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09530" y="714356"/>
            <a:ext cx="7500990" cy="480131"/>
          </a:xfrm>
          <a:prstGeom prst="rect">
            <a:avLst/>
          </a:prstGeom>
        </p:spPr>
        <p:txBody>
          <a:bodyPr wrap="square">
            <a:spAutoFit/>
          </a:bodyPr>
          <a:lstStyle/>
          <a:p>
            <a:pPr marL="514350" indent="-514350">
              <a:lnSpc>
                <a:spcPct val="90000"/>
              </a:lnSpc>
              <a:buClr>
                <a:srgbClr val="00B050"/>
              </a:buClr>
              <a:buFont typeface="+mj-lt"/>
              <a:buAutoNum type="romanUcPeriod" startAt="2"/>
            </a:pPr>
            <a:r>
              <a:rPr lang="en-US" altLang="zh-CN" sz="2800" b="1" dirty="0" smtClean="0">
                <a:solidFill>
                  <a:srgbClr val="0070C0"/>
                </a:solidFill>
                <a:latin typeface="Microsoft JhengHei" pitchFamily="34" charset="-120"/>
                <a:ea typeface="Microsoft JhengHei" pitchFamily="34" charset="-120"/>
                <a:sym typeface="华文中宋" pitchFamily="2" charset="-122"/>
              </a:rPr>
              <a:t>FRECON FR200L Series Introduction</a:t>
            </a:r>
            <a:endParaRPr lang="en-US" altLang="zh-CN" sz="2800" b="1" dirty="0">
              <a:solidFill>
                <a:srgbClr val="0070C0"/>
              </a:solidFill>
              <a:latin typeface="Microsoft JhengHei" pitchFamily="34" charset="-120"/>
              <a:ea typeface="Microsoft JhengHei" pitchFamily="34" charset="-120"/>
              <a:sym typeface="华文中宋" pitchFamily="2" charset="-122"/>
            </a:endParaRPr>
          </a:p>
        </p:txBody>
      </p:sp>
      <p:sp>
        <p:nvSpPr>
          <p:cNvPr id="5" name="矩形 4"/>
          <p:cNvSpPr/>
          <p:nvPr/>
        </p:nvSpPr>
        <p:spPr>
          <a:xfrm>
            <a:off x="380968" y="1142984"/>
            <a:ext cx="6643734" cy="45719"/>
          </a:xfrm>
          <a:prstGeom prst="rect">
            <a:avLst/>
          </a:prstGeom>
          <a:gradFill>
            <a:gsLst>
              <a:gs pos="0">
                <a:schemeClr val="tx1"/>
              </a:gs>
              <a:gs pos="80000">
                <a:schemeClr val="accent1">
                  <a:lumMod val="75000"/>
                </a:schemeClr>
              </a:gs>
              <a:gs pos="100000">
                <a:schemeClr val="tx2">
                  <a:lumMod val="60000"/>
                  <a:lumOff val="40000"/>
                </a:schemeClr>
              </a:gs>
            </a:gsLs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pic>
        <p:nvPicPr>
          <p:cNvPr id="6" name="Picture 3"/>
          <p:cNvPicPr>
            <a:picLocks noChangeAspect="1" noChangeArrowheads="1"/>
          </p:cNvPicPr>
          <p:nvPr/>
        </p:nvPicPr>
        <p:blipFill>
          <a:blip r:embed="rId2"/>
          <a:srcRect/>
          <a:stretch>
            <a:fillRect/>
          </a:stretch>
        </p:blipFill>
        <p:spPr bwMode="auto">
          <a:xfrm>
            <a:off x="7381892" y="785794"/>
            <a:ext cx="1857377" cy="2195097"/>
          </a:xfrm>
          <a:prstGeom prst="rect">
            <a:avLst/>
          </a:prstGeom>
          <a:noFill/>
          <a:ln w="9525" cap="flat" cmpd="sng">
            <a:noFill/>
            <a:bevel/>
            <a:headEnd/>
            <a:tailEnd/>
          </a:ln>
          <a:effectLst/>
        </p:spPr>
      </p:pic>
      <p:sp>
        <p:nvSpPr>
          <p:cNvPr id="7" name="矩形 21"/>
          <p:cNvSpPr>
            <a:spLocks noChangeArrowheads="1"/>
          </p:cNvSpPr>
          <p:nvPr/>
        </p:nvSpPr>
        <p:spPr bwMode="auto">
          <a:xfrm>
            <a:off x="523844" y="3071810"/>
            <a:ext cx="8786874" cy="3000396"/>
          </a:xfrm>
          <a:prstGeom prst="rect">
            <a:avLst/>
          </a:prstGeom>
          <a:solidFill>
            <a:srgbClr val="C5D8F1"/>
          </a:solidFill>
          <a:ln w="25400" cap="flat" cmpd="sng">
            <a:solidFill>
              <a:srgbClr val="C5D8F1"/>
            </a:solidFill>
            <a:bevel/>
            <a:headEnd/>
            <a:tailEnd/>
          </a:ln>
          <a:effectLst/>
        </p:spPr>
        <p:txBody>
          <a:bodyPr anchor="ctr"/>
          <a:lstStyle/>
          <a:p>
            <a:pPr lvl="1" algn="ctr"/>
            <a:endParaRPr lang="zh-CN" altLang="zh-CN" sz="1000" dirty="0">
              <a:latin typeface="宋体" pitchFamily="2" charset="-122"/>
              <a:sym typeface="宋体" pitchFamily="2" charset="-122"/>
            </a:endParaRPr>
          </a:p>
        </p:txBody>
      </p:sp>
      <p:sp>
        <p:nvSpPr>
          <p:cNvPr id="8" name="矩形 7"/>
          <p:cNvSpPr/>
          <p:nvPr/>
        </p:nvSpPr>
        <p:spPr>
          <a:xfrm>
            <a:off x="452406" y="1357298"/>
            <a:ext cx="7072362" cy="1538883"/>
          </a:xfrm>
          <a:prstGeom prst="rect">
            <a:avLst/>
          </a:prstGeom>
        </p:spPr>
        <p:txBody>
          <a:bodyPr wrap="square">
            <a:spAutoFit/>
          </a:bodyPr>
          <a:lstStyle/>
          <a:p>
            <a:pPr>
              <a:buClr>
                <a:srgbClr val="00B050"/>
              </a:buClr>
              <a:buFont typeface="Arial" pitchFamily="34" charset="0"/>
              <a:buChar char="•"/>
            </a:pPr>
            <a:endParaRPr lang="en-US" sz="1400" dirty="0" smtClean="0">
              <a:latin typeface="Microsoft JhengHei" pitchFamily="34" charset="-120"/>
              <a:ea typeface="Microsoft JhengHei" pitchFamily="34" charset="-120"/>
            </a:endParaRPr>
          </a:p>
          <a:p>
            <a:pPr>
              <a:buClr>
                <a:srgbClr val="00B050"/>
              </a:buClr>
              <a:buFont typeface="Arial" pitchFamily="34" charset="0"/>
              <a:buChar char="•"/>
            </a:pPr>
            <a:r>
              <a:rPr lang="en-US" sz="1600" dirty="0" smtClean="0">
                <a:latin typeface="Microsoft JhengHei" pitchFamily="34" charset="-120"/>
                <a:ea typeface="Microsoft JhengHei" pitchFamily="34" charset="-120"/>
              </a:rPr>
              <a:t>  Designed for wire drawing machine, based on the core control arithmetic of FR200 vector control inverter, combined with the control requirements of wire drawing machine application</a:t>
            </a:r>
          </a:p>
          <a:p>
            <a:pPr>
              <a:buClr>
                <a:srgbClr val="00B050"/>
              </a:buClr>
            </a:pPr>
            <a:endParaRPr lang="en-US" sz="1600" dirty="0" smtClean="0">
              <a:latin typeface="Microsoft JhengHei" pitchFamily="34" charset="-120"/>
              <a:ea typeface="Microsoft JhengHei" pitchFamily="34" charset="-120"/>
            </a:endParaRPr>
          </a:p>
          <a:p>
            <a:pPr>
              <a:buClr>
                <a:srgbClr val="00B050"/>
              </a:buClr>
              <a:buFont typeface="Arial" pitchFamily="34" charset="0"/>
              <a:buChar char="•"/>
            </a:pPr>
            <a:r>
              <a:rPr lang="en-US" altLang="zh-CN" sz="1600" dirty="0" smtClean="0">
                <a:latin typeface="Microsoft JhengHei" pitchFamily="34" charset="-120"/>
                <a:ea typeface="Microsoft JhengHei" pitchFamily="34" charset="-120"/>
              </a:rPr>
              <a:t>  Power: Three phase 380V, 0.75KW~132KW</a:t>
            </a:r>
            <a:endParaRPr lang="zh-CN" altLang="en-US" sz="1600" dirty="0">
              <a:latin typeface="Microsoft JhengHei" pitchFamily="34" charset="-120"/>
              <a:ea typeface="Microsoft JhengHei" pitchFamily="34" charset="-120"/>
            </a:endParaRPr>
          </a:p>
        </p:txBody>
      </p:sp>
      <p:sp>
        <p:nvSpPr>
          <p:cNvPr id="9" name="矩形 35"/>
          <p:cNvSpPr>
            <a:spLocks noChangeArrowheads="1"/>
          </p:cNvSpPr>
          <p:nvPr/>
        </p:nvSpPr>
        <p:spPr bwMode="auto">
          <a:xfrm>
            <a:off x="523844" y="3071810"/>
            <a:ext cx="2289409" cy="338554"/>
          </a:xfrm>
          <a:prstGeom prst="rect">
            <a:avLst/>
          </a:prstGeom>
          <a:noFill/>
          <a:ln w="9525" cap="flat" cmpd="sng">
            <a:noFill/>
            <a:bevel/>
            <a:headEnd/>
            <a:tailEnd/>
          </a:ln>
          <a:effectLst/>
        </p:spPr>
        <p:txBody>
          <a:bodyPr wrap="none">
            <a:spAutoFit/>
          </a:bodyPr>
          <a:lstStyle/>
          <a:p>
            <a:r>
              <a:rPr lang="en-US" altLang="zh-CN" sz="1600" b="1" dirty="0" smtClean="0">
                <a:solidFill>
                  <a:srgbClr val="0070C0"/>
                </a:solidFill>
                <a:latin typeface="Microsoft JhengHei" pitchFamily="34" charset="-120"/>
                <a:ea typeface="Microsoft JhengHei" pitchFamily="34" charset="-120"/>
                <a:sym typeface="Times New Roman" pitchFamily="18" charset="0"/>
              </a:rPr>
              <a:t>Multi Purpose Device</a:t>
            </a:r>
            <a:endParaRPr lang="zh-CN" altLang="en-US" sz="1600" dirty="0">
              <a:solidFill>
                <a:srgbClr val="000000"/>
              </a:solidFill>
              <a:latin typeface="Microsoft JhengHei" pitchFamily="34" charset="-120"/>
              <a:ea typeface="Microsoft JhengHei" pitchFamily="34" charset="-120"/>
              <a:sym typeface="黑体" pitchFamily="49" charset="-122"/>
            </a:endParaRPr>
          </a:p>
        </p:txBody>
      </p:sp>
      <p:sp>
        <p:nvSpPr>
          <p:cNvPr id="10" name="矩形 9"/>
          <p:cNvSpPr/>
          <p:nvPr/>
        </p:nvSpPr>
        <p:spPr>
          <a:xfrm>
            <a:off x="523844" y="3357562"/>
            <a:ext cx="4286280" cy="738664"/>
          </a:xfrm>
          <a:prstGeom prst="rect">
            <a:avLst/>
          </a:prstGeom>
        </p:spPr>
        <p:txBody>
          <a:bodyPr wrap="square">
            <a:spAutoFit/>
          </a:bodyPr>
          <a:lstStyle/>
          <a:p>
            <a:r>
              <a:rPr lang="en-US" altLang="zh-CN" sz="1400" dirty="0" smtClean="0">
                <a:solidFill>
                  <a:srgbClr val="000000"/>
                </a:solidFill>
                <a:latin typeface="Microsoft JhengHei" pitchFamily="34" charset="-120"/>
                <a:ea typeface="Microsoft JhengHei" pitchFamily="34" charset="-120"/>
                <a:sym typeface="黑体" pitchFamily="49" charset="-122"/>
              </a:rPr>
              <a:t>Applied to water tank wire drawing machine host</a:t>
            </a:r>
            <a:r>
              <a:rPr lang="zh-CN" altLang="en-US" sz="1400" dirty="0" smtClean="0">
                <a:solidFill>
                  <a:srgbClr val="000000"/>
                </a:solidFill>
                <a:latin typeface="Microsoft JhengHei" pitchFamily="34" charset="-120"/>
                <a:ea typeface="Microsoft JhengHei" pitchFamily="34" charset="-120"/>
                <a:sym typeface="黑体" pitchFamily="49" charset="-122"/>
              </a:rPr>
              <a:t> </a:t>
            </a:r>
            <a:r>
              <a:rPr lang="en-US" altLang="zh-CN" sz="1400" dirty="0" smtClean="0">
                <a:solidFill>
                  <a:srgbClr val="000000"/>
                </a:solidFill>
                <a:latin typeface="Microsoft JhengHei" pitchFamily="34" charset="-120"/>
                <a:ea typeface="Microsoft JhengHei" pitchFamily="34" charset="-120"/>
                <a:sym typeface="黑体" pitchFamily="49" charset="-122"/>
              </a:rPr>
              <a:t>&amp; winding machine, straight line type drawing machine, unwinding frame </a:t>
            </a:r>
            <a:endParaRPr lang="zh-CN" altLang="en-US" sz="1400" dirty="0">
              <a:solidFill>
                <a:srgbClr val="000000"/>
              </a:solidFill>
              <a:latin typeface="Microsoft JhengHei" pitchFamily="34" charset="-120"/>
              <a:ea typeface="Microsoft JhengHei" pitchFamily="34" charset="-120"/>
              <a:sym typeface="黑体" pitchFamily="49" charset="-122"/>
            </a:endParaRPr>
          </a:p>
        </p:txBody>
      </p:sp>
      <p:sp>
        <p:nvSpPr>
          <p:cNvPr id="11" name="矩形 37"/>
          <p:cNvSpPr>
            <a:spLocks noChangeArrowheads="1"/>
          </p:cNvSpPr>
          <p:nvPr/>
        </p:nvSpPr>
        <p:spPr bwMode="auto">
          <a:xfrm>
            <a:off x="523844" y="4143380"/>
            <a:ext cx="4065472" cy="338554"/>
          </a:xfrm>
          <a:prstGeom prst="rect">
            <a:avLst/>
          </a:prstGeom>
          <a:noFill/>
          <a:ln w="9525" cap="flat" cmpd="sng">
            <a:noFill/>
            <a:bevel/>
            <a:headEnd/>
            <a:tailEnd/>
          </a:ln>
          <a:effectLst/>
        </p:spPr>
        <p:txBody>
          <a:bodyPr wrap="none">
            <a:spAutoFit/>
          </a:bodyPr>
          <a:lstStyle/>
          <a:p>
            <a:r>
              <a:rPr lang="en-US" altLang="zh-CN" sz="1600" b="1" dirty="0" smtClean="0">
                <a:solidFill>
                  <a:srgbClr val="0070C0"/>
                </a:solidFill>
                <a:latin typeface="Microsoft JhengHei" pitchFamily="34" charset="-120"/>
                <a:ea typeface="Microsoft JhengHei" pitchFamily="34" charset="-120"/>
                <a:sym typeface="Times New Roman" pitchFamily="18" charset="0"/>
              </a:rPr>
              <a:t>Starting at any position, not break wire </a:t>
            </a:r>
            <a:endParaRPr lang="zh-CN" altLang="en-US" sz="1600" dirty="0">
              <a:solidFill>
                <a:srgbClr val="000000"/>
              </a:solidFill>
              <a:latin typeface="Microsoft JhengHei" pitchFamily="34" charset="-120"/>
              <a:ea typeface="Microsoft JhengHei" pitchFamily="34" charset="-120"/>
              <a:sym typeface="黑体" pitchFamily="49" charset="-122"/>
            </a:endParaRPr>
          </a:p>
        </p:txBody>
      </p:sp>
      <p:sp>
        <p:nvSpPr>
          <p:cNvPr id="12" name="矩形 34"/>
          <p:cNvSpPr>
            <a:spLocks noChangeArrowheads="1"/>
          </p:cNvSpPr>
          <p:nvPr/>
        </p:nvSpPr>
        <p:spPr bwMode="auto">
          <a:xfrm>
            <a:off x="523844" y="4357694"/>
            <a:ext cx="4452938" cy="415498"/>
          </a:xfrm>
          <a:prstGeom prst="rect">
            <a:avLst/>
          </a:prstGeom>
          <a:noFill/>
          <a:ln w="9525" cap="flat" cmpd="sng">
            <a:noFill/>
            <a:bevel/>
            <a:headEnd/>
            <a:tailEnd/>
          </a:ln>
          <a:effectLst/>
        </p:spPr>
        <p:txBody>
          <a:bodyPr wrap="square">
            <a:spAutoFit/>
          </a:bodyPr>
          <a:lstStyle/>
          <a:p>
            <a:pPr>
              <a:lnSpc>
                <a:spcPct val="150000"/>
              </a:lnSpc>
            </a:pPr>
            <a:r>
              <a:rPr lang="en-US" sz="1400" dirty="0" smtClean="0">
                <a:solidFill>
                  <a:srgbClr val="000000"/>
                </a:solidFill>
                <a:latin typeface="Microsoft JhengHei" pitchFamily="34" charset="-120"/>
                <a:ea typeface="Microsoft JhengHei" pitchFamily="34" charset="-120"/>
                <a:sym typeface="黑体" pitchFamily="49" charset="-122"/>
              </a:rPr>
              <a:t>System can start up at any position of balance bar</a:t>
            </a:r>
            <a:endParaRPr lang="en-US" sz="1400" dirty="0">
              <a:solidFill>
                <a:srgbClr val="000000"/>
              </a:solidFill>
              <a:latin typeface="Microsoft JhengHei" pitchFamily="34" charset="-120"/>
              <a:ea typeface="Microsoft JhengHei" pitchFamily="34" charset="-120"/>
              <a:sym typeface="黑体" pitchFamily="49" charset="-122"/>
            </a:endParaRPr>
          </a:p>
        </p:txBody>
      </p:sp>
      <p:sp>
        <p:nvSpPr>
          <p:cNvPr id="13" name="矩形 25"/>
          <p:cNvSpPr>
            <a:spLocks noChangeArrowheads="1"/>
          </p:cNvSpPr>
          <p:nvPr/>
        </p:nvSpPr>
        <p:spPr bwMode="auto">
          <a:xfrm>
            <a:off x="523844" y="4786322"/>
            <a:ext cx="1885068" cy="338554"/>
          </a:xfrm>
          <a:prstGeom prst="rect">
            <a:avLst/>
          </a:prstGeom>
          <a:noFill/>
          <a:ln w="9525" cap="flat" cmpd="sng">
            <a:noFill/>
            <a:bevel/>
            <a:headEnd/>
            <a:tailEnd/>
          </a:ln>
          <a:effectLst/>
        </p:spPr>
        <p:txBody>
          <a:bodyPr wrap="none">
            <a:spAutoFit/>
          </a:bodyPr>
          <a:lstStyle/>
          <a:p>
            <a:r>
              <a:rPr lang="en-US" altLang="zh-CN" sz="1600" b="1" dirty="0" smtClean="0">
                <a:solidFill>
                  <a:srgbClr val="0070C0"/>
                </a:solidFill>
                <a:latin typeface="Microsoft JhengHei" pitchFamily="34" charset="-120"/>
                <a:ea typeface="Microsoft JhengHei" pitchFamily="34" charset="-120"/>
                <a:sym typeface="Times New Roman" pitchFamily="18" charset="0"/>
              </a:rPr>
              <a:t>Constant Tension</a:t>
            </a:r>
            <a:endParaRPr lang="zh-CN" altLang="en-US" sz="1600" dirty="0">
              <a:solidFill>
                <a:srgbClr val="000000"/>
              </a:solidFill>
              <a:latin typeface="Microsoft JhengHei" pitchFamily="34" charset="-120"/>
              <a:ea typeface="Microsoft JhengHei" pitchFamily="34" charset="-120"/>
              <a:sym typeface="黑体" pitchFamily="49" charset="-122"/>
            </a:endParaRPr>
          </a:p>
        </p:txBody>
      </p:sp>
      <p:sp>
        <p:nvSpPr>
          <p:cNvPr id="15" name="矩形 27"/>
          <p:cNvSpPr>
            <a:spLocks noChangeArrowheads="1"/>
          </p:cNvSpPr>
          <p:nvPr/>
        </p:nvSpPr>
        <p:spPr bwMode="auto">
          <a:xfrm>
            <a:off x="523844" y="5143512"/>
            <a:ext cx="4429156" cy="523220"/>
          </a:xfrm>
          <a:prstGeom prst="rect">
            <a:avLst/>
          </a:prstGeom>
          <a:noFill/>
          <a:ln w="9525" cap="flat" cmpd="sng">
            <a:noFill/>
            <a:bevel/>
            <a:headEnd/>
            <a:tailEnd/>
          </a:ln>
          <a:effectLst/>
        </p:spPr>
        <p:txBody>
          <a:bodyPr wrap="square">
            <a:spAutoFit/>
          </a:bodyPr>
          <a:lstStyle/>
          <a:p>
            <a:r>
              <a:rPr lang="en-US" altLang="zh-CN" sz="1400" dirty="0" smtClean="0">
                <a:solidFill>
                  <a:srgbClr val="000000"/>
                </a:solidFill>
                <a:latin typeface="Microsoft JhengHei" pitchFamily="34" charset="-120"/>
                <a:ea typeface="Microsoft JhengHei" pitchFamily="34" charset="-120"/>
                <a:sym typeface="黑体" pitchFamily="49" charset="-122"/>
              </a:rPr>
              <a:t>Tension balance bar always keeps in centre of the balance bar in any case</a:t>
            </a:r>
            <a:endParaRPr lang="zh-CN" altLang="en-US" sz="1400" dirty="0">
              <a:solidFill>
                <a:srgbClr val="000000"/>
              </a:solidFill>
              <a:latin typeface="Microsoft JhengHei" pitchFamily="34" charset="-120"/>
              <a:ea typeface="Microsoft JhengHei" pitchFamily="34" charset="-120"/>
              <a:sym typeface="黑体" pitchFamily="49" charset="-122"/>
            </a:endParaRPr>
          </a:p>
        </p:txBody>
      </p:sp>
      <p:sp>
        <p:nvSpPr>
          <p:cNvPr id="16" name="矩形 38"/>
          <p:cNvSpPr>
            <a:spLocks noChangeArrowheads="1"/>
          </p:cNvSpPr>
          <p:nvPr/>
        </p:nvSpPr>
        <p:spPr bwMode="auto">
          <a:xfrm>
            <a:off x="5310190" y="3071810"/>
            <a:ext cx="3174587" cy="338554"/>
          </a:xfrm>
          <a:prstGeom prst="rect">
            <a:avLst/>
          </a:prstGeom>
          <a:noFill/>
          <a:ln w="9525" cap="flat" cmpd="sng">
            <a:noFill/>
            <a:bevel/>
            <a:headEnd/>
            <a:tailEnd/>
          </a:ln>
          <a:effectLst/>
        </p:spPr>
        <p:txBody>
          <a:bodyPr wrap="none">
            <a:spAutoFit/>
          </a:bodyPr>
          <a:lstStyle/>
          <a:p>
            <a:r>
              <a:rPr lang="en-US" altLang="zh-CN" sz="1600" b="1" dirty="0" smtClean="0">
                <a:solidFill>
                  <a:srgbClr val="0070C0"/>
                </a:solidFill>
                <a:latin typeface="Microsoft JhengHei" pitchFamily="34" charset="-120"/>
                <a:ea typeface="Microsoft JhengHei" pitchFamily="34" charset="-120"/>
                <a:sym typeface="Times New Roman" pitchFamily="18" charset="0"/>
              </a:rPr>
              <a:t>Rich special application macro</a:t>
            </a:r>
            <a:endParaRPr lang="zh-CN" altLang="en-US" sz="1600" dirty="0">
              <a:solidFill>
                <a:srgbClr val="000000"/>
              </a:solidFill>
              <a:latin typeface="Microsoft JhengHei" pitchFamily="34" charset="-120"/>
              <a:ea typeface="Microsoft JhengHei" pitchFamily="34" charset="-120"/>
              <a:sym typeface="黑体" pitchFamily="49" charset="-122"/>
            </a:endParaRPr>
          </a:p>
        </p:txBody>
      </p:sp>
      <p:sp>
        <p:nvSpPr>
          <p:cNvPr id="17" name="矩形 32"/>
          <p:cNvSpPr>
            <a:spLocks noChangeArrowheads="1"/>
          </p:cNvSpPr>
          <p:nvPr/>
        </p:nvSpPr>
        <p:spPr bwMode="auto">
          <a:xfrm>
            <a:off x="5310190" y="3286124"/>
            <a:ext cx="3786214" cy="1061829"/>
          </a:xfrm>
          <a:prstGeom prst="rect">
            <a:avLst/>
          </a:prstGeom>
          <a:noFill/>
          <a:ln w="9525" cap="flat" cmpd="sng">
            <a:noFill/>
            <a:bevel/>
            <a:headEnd/>
            <a:tailEnd/>
          </a:ln>
          <a:effectLst/>
        </p:spPr>
        <p:txBody>
          <a:bodyPr wrap="square">
            <a:spAutoFit/>
          </a:bodyPr>
          <a:lstStyle/>
          <a:p>
            <a:pPr>
              <a:lnSpc>
                <a:spcPct val="150000"/>
              </a:lnSpc>
            </a:pPr>
            <a:r>
              <a:rPr lang="en-US" altLang="zh-CN" sz="1400" dirty="0" smtClean="0">
                <a:solidFill>
                  <a:srgbClr val="000000"/>
                </a:solidFill>
                <a:latin typeface="Microsoft JhengHei" pitchFamily="34" charset="-120"/>
                <a:ea typeface="Microsoft JhengHei" pitchFamily="34" charset="-120"/>
                <a:sym typeface="黑体" pitchFamily="49" charset="-122"/>
              </a:rPr>
              <a:t>Select application macro base on different devices and solutions to reduce parameter adjustment</a:t>
            </a:r>
          </a:p>
        </p:txBody>
      </p:sp>
      <p:sp>
        <p:nvSpPr>
          <p:cNvPr id="18" name="矩形 39"/>
          <p:cNvSpPr>
            <a:spLocks noChangeArrowheads="1"/>
          </p:cNvSpPr>
          <p:nvPr/>
        </p:nvSpPr>
        <p:spPr bwMode="auto">
          <a:xfrm>
            <a:off x="5310190" y="4357694"/>
            <a:ext cx="2020746" cy="338554"/>
          </a:xfrm>
          <a:prstGeom prst="rect">
            <a:avLst/>
          </a:prstGeom>
          <a:noFill/>
          <a:ln w="9525" cap="flat" cmpd="sng">
            <a:noFill/>
            <a:bevel/>
            <a:headEnd/>
            <a:tailEnd/>
          </a:ln>
          <a:effectLst/>
        </p:spPr>
        <p:txBody>
          <a:bodyPr wrap="none">
            <a:spAutoFit/>
          </a:bodyPr>
          <a:lstStyle/>
          <a:p>
            <a:r>
              <a:rPr lang="en-US" altLang="zh-CN" sz="1600" b="1" dirty="0" smtClean="0">
                <a:solidFill>
                  <a:srgbClr val="0070C0"/>
                </a:solidFill>
                <a:latin typeface="Microsoft JhengHei" pitchFamily="34" charset="-120"/>
                <a:ea typeface="Microsoft JhengHei" pitchFamily="34" charset="-120"/>
                <a:sym typeface="Times New Roman" pitchFamily="18" charset="0"/>
              </a:rPr>
              <a:t>Compact structure</a:t>
            </a:r>
            <a:endParaRPr lang="zh-CN" altLang="en-US" sz="1600" dirty="0">
              <a:solidFill>
                <a:srgbClr val="000000"/>
              </a:solidFill>
              <a:latin typeface="Microsoft JhengHei" pitchFamily="34" charset="-120"/>
              <a:ea typeface="Microsoft JhengHei" pitchFamily="34" charset="-120"/>
              <a:sym typeface="黑体" pitchFamily="49" charset="-122"/>
            </a:endParaRPr>
          </a:p>
        </p:txBody>
      </p:sp>
      <p:sp>
        <p:nvSpPr>
          <p:cNvPr id="19" name="矩形 24"/>
          <p:cNvSpPr>
            <a:spLocks noChangeArrowheads="1"/>
          </p:cNvSpPr>
          <p:nvPr/>
        </p:nvSpPr>
        <p:spPr bwMode="auto">
          <a:xfrm>
            <a:off x="5310190" y="4643446"/>
            <a:ext cx="3643338" cy="307777"/>
          </a:xfrm>
          <a:prstGeom prst="rect">
            <a:avLst/>
          </a:prstGeom>
          <a:noFill/>
          <a:ln w="9525" cap="flat" cmpd="sng">
            <a:noFill/>
            <a:bevel/>
            <a:headEnd/>
            <a:tailEnd/>
          </a:ln>
          <a:effectLst/>
        </p:spPr>
        <p:txBody>
          <a:bodyPr wrap="square">
            <a:spAutoFit/>
          </a:bodyPr>
          <a:lstStyle/>
          <a:p>
            <a:r>
              <a:rPr lang="en-US" altLang="zh-CN" sz="1400" dirty="0" smtClean="0">
                <a:solidFill>
                  <a:srgbClr val="000000"/>
                </a:solidFill>
                <a:latin typeface="Microsoft JhengHei" pitchFamily="34" charset="-120"/>
                <a:ea typeface="Microsoft JhengHei" pitchFamily="34" charset="-120"/>
                <a:sym typeface="黑体" pitchFamily="49" charset="-122"/>
              </a:rPr>
              <a:t>Compact design, paralleled installation </a:t>
            </a:r>
            <a:endParaRPr lang="zh-CN" altLang="en-US" sz="1400" dirty="0">
              <a:solidFill>
                <a:srgbClr val="000000"/>
              </a:solidFill>
              <a:latin typeface="Microsoft JhengHei" pitchFamily="34" charset="-120"/>
              <a:ea typeface="Microsoft JhengHei" pitchFamily="34" charset="-120"/>
              <a:sym typeface="黑体" pitchFamily="49" charset="-122"/>
            </a:endParaRPr>
          </a:p>
        </p:txBody>
      </p:sp>
      <p:sp>
        <p:nvSpPr>
          <p:cNvPr id="20" name="矩形 40"/>
          <p:cNvSpPr>
            <a:spLocks noChangeArrowheads="1"/>
          </p:cNvSpPr>
          <p:nvPr/>
        </p:nvSpPr>
        <p:spPr bwMode="auto">
          <a:xfrm>
            <a:off x="5310190" y="5072074"/>
            <a:ext cx="2981907" cy="338554"/>
          </a:xfrm>
          <a:prstGeom prst="rect">
            <a:avLst/>
          </a:prstGeom>
          <a:noFill/>
          <a:ln w="9525" cap="flat" cmpd="sng">
            <a:noFill/>
            <a:bevel/>
            <a:headEnd/>
            <a:tailEnd/>
          </a:ln>
          <a:effectLst/>
        </p:spPr>
        <p:txBody>
          <a:bodyPr wrap="none">
            <a:spAutoFit/>
          </a:bodyPr>
          <a:lstStyle/>
          <a:p>
            <a:r>
              <a:rPr lang="en-US" altLang="zh-CN" sz="1600" b="1" dirty="0" smtClean="0">
                <a:solidFill>
                  <a:srgbClr val="0070C0"/>
                </a:solidFill>
                <a:latin typeface="Microsoft JhengHei" pitchFamily="34" charset="-120"/>
                <a:ea typeface="Microsoft JhengHei" pitchFamily="34" charset="-120"/>
                <a:sym typeface="Times New Roman" pitchFamily="18" charset="0"/>
              </a:rPr>
              <a:t>Support DIN-Rail Mounting </a:t>
            </a:r>
            <a:endParaRPr lang="zh-CN" altLang="en-US" sz="1600" dirty="0">
              <a:solidFill>
                <a:srgbClr val="000000"/>
              </a:solidFill>
              <a:latin typeface="Microsoft JhengHei" pitchFamily="34" charset="-120"/>
              <a:ea typeface="Microsoft JhengHei" pitchFamily="34" charset="-120"/>
              <a:sym typeface="黑体" pitchFamily="49"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309530" y="642918"/>
            <a:ext cx="9042431" cy="750887"/>
          </a:xfrm>
          <a:ln/>
        </p:spPr>
        <p:txBody>
          <a:bodyPr/>
          <a:lstStyle/>
          <a:p>
            <a:pPr marL="514350" indent="-514350">
              <a:buClr>
                <a:srgbClr val="00B050"/>
              </a:buClr>
              <a:buFont typeface="+mj-lt"/>
              <a:buAutoNum type="romanUcPeriod" startAt="3"/>
            </a:pPr>
            <a:r>
              <a:rPr lang="en-US" sz="2800" dirty="0" smtClean="0">
                <a:solidFill>
                  <a:srgbClr val="0070C0"/>
                </a:solidFill>
                <a:latin typeface="Microsoft JhengHei" pitchFamily="34" charset="-120"/>
                <a:ea typeface="Microsoft JhengHei" pitchFamily="34" charset="-120"/>
                <a:sym typeface="华文中宋" pitchFamily="2" charset="-122"/>
              </a:rPr>
              <a:t>FRECON Solution &amp; Application</a:t>
            </a:r>
            <a:endParaRPr lang="zh-CN" altLang="en-US" sz="2800" dirty="0"/>
          </a:p>
        </p:txBody>
      </p:sp>
      <p:sp>
        <p:nvSpPr>
          <p:cNvPr id="12291" name="Rectangle 3"/>
          <p:cNvSpPr>
            <a:spLocks noGrp="1" noChangeArrowheads="1"/>
          </p:cNvSpPr>
          <p:nvPr>
            <p:ph type="body" idx="1"/>
          </p:nvPr>
        </p:nvSpPr>
        <p:spPr>
          <a:xfrm>
            <a:off x="738158" y="1285860"/>
            <a:ext cx="6356368" cy="803275"/>
          </a:xfrm>
          <a:ln/>
        </p:spPr>
        <p:txBody>
          <a:bodyPr/>
          <a:lstStyle/>
          <a:p>
            <a:pPr marL="285750" indent="-285750" algn="l">
              <a:buFont typeface="Wingdings" pitchFamily="2" charset="2"/>
              <a:buChar char="Ø"/>
            </a:pPr>
            <a:r>
              <a:rPr lang="en-US" altLang="zh-CN" sz="2400" b="1" dirty="0" smtClean="0">
                <a:latin typeface="Microsoft JhengHei" pitchFamily="34" charset="-120"/>
                <a:ea typeface="Microsoft JhengHei" pitchFamily="34" charset="-120"/>
              </a:rPr>
              <a:t>Water tank wire drawing machine</a:t>
            </a:r>
            <a:endParaRPr lang="zh-CN" altLang="en-US" sz="2400" dirty="0">
              <a:latin typeface="Microsoft JhengHei" pitchFamily="34" charset="-120"/>
              <a:ea typeface="Microsoft JhengHei" pitchFamily="34" charset="-120"/>
            </a:endParaRPr>
          </a:p>
        </p:txBody>
      </p:sp>
      <p:grpSp>
        <p:nvGrpSpPr>
          <p:cNvPr id="12292" name="组合 79"/>
          <p:cNvGrpSpPr>
            <a:grpSpLocks/>
          </p:cNvGrpSpPr>
          <p:nvPr/>
        </p:nvGrpSpPr>
        <p:grpSpPr bwMode="auto">
          <a:xfrm>
            <a:off x="523844" y="1877058"/>
            <a:ext cx="8530643" cy="3844456"/>
            <a:chOff x="0" y="-15"/>
            <a:chExt cx="9369425" cy="3378216"/>
          </a:xfrm>
        </p:grpSpPr>
        <p:pic>
          <p:nvPicPr>
            <p:cNvPr id="12293" name="Object 0"/>
            <p:cNvPicPr>
              <a:picLocks noChangeAspect="1" noChangeArrowheads="1"/>
            </p:cNvPicPr>
            <p:nvPr/>
          </p:nvPicPr>
          <p:blipFill>
            <a:blip r:embed="rId2"/>
            <a:srcRect/>
            <a:stretch>
              <a:fillRect/>
            </a:stretch>
          </p:blipFill>
          <p:spPr bwMode="auto">
            <a:xfrm>
              <a:off x="5938838" y="1735138"/>
              <a:ext cx="515937" cy="763587"/>
            </a:xfrm>
            <a:prstGeom prst="rect">
              <a:avLst/>
            </a:prstGeom>
            <a:noFill/>
            <a:ln w="9525">
              <a:noFill/>
              <a:miter lim="800000"/>
              <a:headEnd/>
              <a:tailEnd/>
            </a:ln>
          </p:spPr>
        </p:pic>
        <p:sp>
          <p:nvSpPr>
            <p:cNvPr id="12294" name="Rectangle 6"/>
            <p:cNvSpPr>
              <a:spLocks noChangeArrowheads="1"/>
            </p:cNvSpPr>
            <p:nvPr/>
          </p:nvSpPr>
          <p:spPr bwMode="auto">
            <a:xfrm>
              <a:off x="6149975" y="1500188"/>
              <a:ext cx="71438" cy="280987"/>
            </a:xfrm>
            <a:prstGeom prst="rect">
              <a:avLst/>
            </a:prstGeom>
            <a:gradFill rotWithShape="0">
              <a:gsLst>
                <a:gs pos="0">
                  <a:srgbClr val="747474"/>
                </a:gs>
                <a:gs pos="50000">
                  <a:srgbClr val="FFFFFF"/>
                </a:gs>
                <a:gs pos="100000">
                  <a:srgbClr val="747474"/>
                </a:gs>
              </a:gsLst>
              <a:lin ang="0" scaled="1"/>
            </a:grad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pic>
          <p:nvPicPr>
            <p:cNvPr id="12295" name="Object 1"/>
            <p:cNvPicPr>
              <a:picLocks noChangeAspect="1" noChangeArrowheads="1"/>
            </p:cNvPicPr>
            <p:nvPr/>
          </p:nvPicPr>
          <p:blipFill>
            <a:blip r:embed="rId2"/>
            <a:srcRect/>
            <a:stretch>
              <a:fillRect/>
            </a:stretch>
          </p:blipFill>
          <p:spPr bwMode="auto">
            <a:xfrm>
              <a:off x="5351463" y="1735138"/>
              <a:ext cx="515937" cy="763587"/>
            </a:xfrm>
            <a:prstGeom prst="rect">
              <a:avLst/>
            </a:prstGeom>
            <a:noFill/>
            <a:ln w="9525">
              <a:noFill/>
              <a:miter lim="800000"/>
              <a:headEnd/>
              <a:tailEnd/>
            </a:ln>
          </p:spPr>
        </p:pic>
        <p:sp>
          <p:nvSpPr>
            <p:cNvPr id="12296" name="Rectangle 8" descr="Wide upward diagonal"/>
            <p:cNvSpPr>
              <a:spLocks noChangeArrowheads="1"/>
            </p:cNvSpPr>
            <p:nvPr/>
          </p:nvSpPr>
          <p:spPr bwMode="auto">
            <a:xfrm>
              <a:off x="5564188" y="1136650"/>
              <a:ext cx="69850" cy="647700"/>
            </a:xfrm>
            <a:prstGeom prst="rect">
              <a:avLst/>
            </a:prstGeom>
            <a:blipFill dpi="0" rotWithShape="1">
              <a:blip r:embed="rId3"/>
              <a:srcRect/>
              <a:tile tx="0" ty="0" sx="100000" sy="100000" flip="none" algn="tl"/>
            </a:blip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297" name="Rectangle 9"/>
            <p:cNvSpPr>
              <a:spLocks noChangeArrowheads="1"/>
            </p:cNvSpPr>
            <p:nvPr/>
          </p:nvSpPr>
          <p:spPr bwMode="auto">
            <a:xfrm>
              <a:off x="280988" y="584200"/>
              <a:ext cx="141287" cy="704850"/>
            </a:xfrm>
            <a:prstGeom prst="rect">
              <a:avLst/>
            </a:prstGeom>
            <a:gradFill rotWithShape="0">
              <a:gsLst>
                <a:gs pos="0">
                  <a:srgbClr val="747474"/>
                </a:gs>
                <a:gs pos="50000">
                  <a:srgbClr val="FFFFFF"/>
                </a:gs>
                <a:gs pos="100000">
                  <a:srgbClr val="747474"/>
                </a:gs>
              </a:gsLst>
              <a:lin ang="0" scaled="1"/>
            </a:grad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298" name="Rectangle 10"/>
            <p:cNvSpPr>
              <a:spLocks noChangeArrowheads="1"/>
            </p:cNvSpPr>
            <p:nvPr/>
          </p:nvSpPr>
          <p:spPr bwMode="auto">
            <a:xfrm>
              <a:off x="0" y="1289050"/>
              <a:ext cx="704850" cy="141288"/>
            </a:xfrm>
            <a:prstGeom prst="rect">
              <a:avLst/>
            </a:prstGeom>
            <a:gradFill rotWithShape="0">
              <a:gsLst>
                <a:gs pos="0">
                  <a:srgbClr val="747474"/>
                </a:gs>
                <a:gs pos="50000">
                  <a:srgbClr val="FFFFFF"/>
                </a:gs>
                <a:gs pos="100000">
                  <a:srgbClr val="747474"/>
                </a:gs>
              </a:gsLst>
              <a:lin ang="0" scaled="1"/>
            </a:grad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299" name="Rectangle 11"/>
            <p:cNvSpPr>
              <a:spLocks noChangeArrowheads="1"/>
            </p:cNvSpPr>
            <p:nvPr/>
          </p:nvSpPr>
          <p:spPr bwMode="auto">
            <a:xfrm>
              <a:off x="1408113" y="442913"/>
              <a:ext cx="1690687" cy="987425"/>
            </a:xfrm>
            <a:prstGeom prst="rect">
              <a:avLst/>
            </a:prstGeom>
            <a:solidFill>
              <a:srgbClr val="99CCFF"/>
            </a:solidFill>
            <a:ln w="19050"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00" name="AutoShape 12"/>
            <p:cNvSpPr>
              <a:spLocks noChangeArrowheads="1"/>
            </p:cNvSpPr>
            <p:nvPr/>
          </p:nvSpPr>
          <p:spPr bwMode="auto">
            <a:xfrm>
              <a:off x="1654175" y="725488"/>
              <a:ext cx="563563" cy="563562"/>
            </a:xfrm>
            <a:custGeom>
              <a:avLst/>
              <a:gdLst>
                <a:gd name="T0" fmla="*/ 19200 w 21600"/>
                <a:gd name="T1" fmla="*/ 10800 h 21600"/>
                <a:gd name="T2" fmla="*/ 10800 w 21600"/>
                <a:gd name="T3" fmla="*/ 21600 h 21600"/>
                <a:gd name="T4" fmla="*/ 2400 w 21600"/>
                <a:gd name="T5" fmla="*/ 10800 h 21600"/>
                <a:gd name="T6" fmla="*/ 1080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4800" y="21600"/>
                  </a:lnTo>
                  <a:lnTo>
                    <a:pt x="16800" y="21600"/>
                  </a:lnTo>
                  <a:lnTo>
                    <a:pt x="21600" y="0"/>
                  </a:lnTo>
                  <a:close/>
                </a:path>
              </a:pathLst>
            </a:custGeom>
            <a:gradFill rotWithShape="0">
              <a:gsLst>
                <a:gs pos="0">
                  <a:srgbClr val="747474"/>
                </a:gs>
                <a:gs pos="50000">
                  <a:srgbClr val="FFFFFF"/>
                </a:gs>
                <a:gs pos="100000">
                  <a:srgbClr val="747474"/>
                </a:gs>
              </a:gsLst>
              <a:lin ang="0" scaled="1"/>
            </a:grad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01" name="AutoShape 13"/>
            <p:cNvSpPr>
              <a:spLocks noChangeArrowheads="1"/>
            </p:cNvSpPr>
            <p:nvPr/>
          </p:nvSpPr>
          <p:spPr bwMode="auto">
            <a:xfrm>
              <a:off x="2289175" y="725488"/>
              <a:ext cx="563563" cy="563562"/>
            </a:xfrm>
            <a:custGeom>
              <a:avLst/>
              <a:gdLst>
                <a:gd name="T0" fmla="*/ 18900 w 21600"/>
                <a:gd name="T1" fmla="*/ 10800 h 21600"/>
                <a:gd name="T2" fmla="*/ 10800 w 21600"/>
                <a:gd name="T3" fmla="*/ 21600 h 21600"/>
                <a:gd name="T4" fmla="*/ 2700 w 21600"/>
                <a:gd name="T5" fmla="*/ 10800 h 21600"/>
                <a:gd name="T6" fmla="*/ 1080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0">
              <a:gsLst>
                <a:gs pos="0">
                  <a:srgbClr val="747474"/>
                </a:gs>
                <a:gs pos="50000">
                  <a:srgbClr val="FFFFFF"/>
                </a:gs>
                <a:gs pos="100000">
                  <a:srgbClr val="747474"/>
                </a:gs>
              </a:gsLst>
              <a:lin ang="0" scaled="1"/>
            </a:grad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02" name="Line 14"/>
            <p:cNvSpPr>
              <a:spLocks noChangeShapeType="1"/>
            </p:cNvSpPr>
            <p:nvPr/>
          </p:nvSpPr>
          <p:spPr bwMode="auto">
            <a:xfrm>
              <a:off x="1736725" y="1054100"/>
              <a:ext cx="1068388" cy="1"/>
            </a:xfrm>
            <a:prstGeom prst="line">
              <a:avLst/>
            </a:prstGeom>
            <a:noFill/>
            <a:ln w="19050" cmpd="sng">
              <a:solidFill>
                <a:srgbClr val="0000FF"/>
              </a:solidFill>
              <a:miter lim="800000"/>
              <a:headEnd/>
              <a:tailEnd/>
            </a:ln>
          </p:spPr>
          <p:txBody>
            <a:bodyPr/>
            <a:lstStyle/>
            <a:p>
              <a:endParaRPr lang="zh-CN" altLang="zh-CN">
                <a:solidFill>
                  <a:srgbClr val="000000"/>
                </a:solidFill>
                <a:sym typeface="Arial" pitchFamily="34" charset="0"/>
              </a:endParaRPr>
            </a:p>
          </p:txBody>
        </p:sp>
        <p:sp>
          <p:nvSpPr>
            <p:cNvPr id="12303" name="Line 15"/>
            <p:cNvSpPr>
              <a:spLocks noChangeShapeType="1"/>
            </p:cNvSpPr>
            <p:nvPr/>
          </p:nvSpPr>
          <p:spPr bwMode="auto">
            <a:xfrm>
              <a:off x="1690688" y="960438"/>
              <a:ext cx="1125537" cy="1"/>
            </a:xfrm>
            <a:prstGeom prst="line">
              <a:avLst/>
            </a:prstGeom>
            <a:noFill/>
            <a:ln w="19050" cmpd="sng">
              <a:solidFill>
                <a:srgbClr val="0000FF"/>
              </a:solidFill>
              <a:miter lim="800000"/>
              <a:headEnd/>
              <a:tailEnd/>
            </a:ln>
          </p:spPr>
          <p:txBody>
            <a:bodyPr/>
            <a:lstStyle/>
            <a:p>
              <a:endParaRPr lang="zh-CN" altLang="zh-CN">
                <a:solidFill>
                  <a:srgbClr val="000000"/>
                </a:solidFill>
                <a:sym typeface="Arial" pitchFamily="34" charset="0"/>
              </a:endParaRPr>
            </a:p>
          </p:txBody>
        </p:sp>
        <p:sp>
          <p:nvSpPr>
            <p:cNvPr id="12304" name="Line 16"/>
            <p:cNvSpPr>
              <a:spLocks noChangeShapeType="1"/>
            </p:cNvSpPr>
            <p:nvPr/>
          </p:nvSpPr>
          <p:spPr bwMode="auto">
            <a:xfrm>
              <a:off x="1323975" y="1241425"/>
              <a:ext cx="1408113" cy="1"/>
            </a:xfrm>
            <a:prstGeom prst="line">
              <a:avLst/>
            </a:prstGeom>
            <a:noFill/>
            <a:ln w="19050" cmpd="sng">
              <a:solidFill>
                <a:srgbClr val="0000FF"/>
              </a:solidFill>
              <a:miter lim="800000"/>
              <a:headEnd/>
              <a:tailEnd/>
            </a:ln>
          </p:spPr>
          <p:txBody>
            <a:bodyPr/>
            <a:lstStyle/>
            <a:p>
              <a:endParaRPr lang="zh-CN" altLang="zh-CN">
                <a:solidFill>
                  <a:srgbClr val="000000"/>
                </a:solidFill>
                <a:sym typeface="Arial" pitchFamily="34" charset="0"/>
              </a:endParaRPr>
            </a:p>
          </p:txBody>
        </p:sp>
        <p:sp>
          <p:nvSpPr>
            <p:cNvPr id="12305" name="Oval 17"/>
            <p:cNvSpPr>
              <a:spLocks noChangeArrowheads="1"/>
            </p:cNvSpPr>
            <p:nvPr/>
          </p:nvSpPr>
          <p:spPr bwMode="auto">
            <a:xfrm>
              <a:off x="563563" y="20638"/>
              <a:ext cx="280987" cy="282575"/>
            </a:xfrm>
            <a:prstGeom prst="ellipse">
              <a:avLst/>
            </a:prstGeom>
            <a:solidFill>
              <a:srgbClr val="C0C0C0"/>
            </a:solid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06" name="Line 18"/>
            <p:cNvSpPr>
              <a:spLocks noChangeShapeType="1"/>
            </p:cNvSpPr>
            <p:nvPr/>
          </p:nvSpPr>
          <p:spPr bwMode="auto">
            <a:xfrm flipV="1">
              <a:off x="280988" y="161925"/>
              <a:ext cx="282575" cy="985838"/>
            </a:xfrm>
            <a:prstGeom prst="line">
              <a:avLst/>
            </a:prstGeom>
            <a:noFill/>
            <a:ln w="19050" cmpd="sng">
              <a:solidFill>
                <a:srgbClr val="0000FF"/>
              </a:solidFill>
              <a:miter lim="800000"/>
              <a:headEnd/>
              <a:tailEnd/>
            </a:ln>
          </p:spPr>
          <p:txBody>
            <a:bodyPr/>
            <a:lstStyle/>
            <a:p>
              <a:endParaRPr lang="zh-CN" altLang="zh-CN">
                <a:solidFill>
                  <a:srgbClr val="000000"/>
                </a:solidFill>
                <a:sym typeface="Arial" pitchFamily="34" charset="0"/>
              </a:endParaRPr>
            </a:p>
          </p:txBody>
        </p:sp>
        <p:sp>
          <p:nvSpPr>
            <p:cNvPr id="12307" name="Line 19"/>
            <p:cNvSpPr>
              <a:spLocks noChangeShapeType="1"/>
            </p:cNvSpPr>
            <p:nvPr/>
          </p:nvSpPr>
          <p:spPr bwMode="auto">
            <a:xfrm>
              <a:off x="844550" y="161925"/>
              <a:ext cx="490538" cy="1092200"/>
            </a:xfrm>
            <a:prstGeom prst="line">
              <a:avLst/>
            </a:prstGeom>
            <a:noFill/>
            <a:ln w="22225" cmpd="sng">
              <a:solidFill>
                <a:srgbClr val="0000FF"/>
              </a:solidFill>
              <a:miter lim="800000"/>
              <a:headEnd/>
              <a:tailEnd/>
            </a:ln>
          </p:spPr>
          <p:txBody>
            <a:bodyPr/>
            <a:lstStyle/>
            <a:p>
              <a:endParaRPr lang="zh-CN" altLang="zh-CN">
                <a:solidFill>
                  <a:srgbClr val="000000"/>
                </a:solidFill>
                <a:sym typeface="Arial" pitchFamily="34" charset="0"/>
              </a:endParaRPr>
            </a:p>
          </p:txBody>
        </p:sp>
        <p:sp>
          <p:nvSpPr>
            <p:cNvPr id="12308" name="Line 20"/>
            <p:cNvSpPr>
              <a:spLocks noChangeShapeType="1"/>
            </p:cNvSpPr>
            <p:nvPr/>
          </p:nvSpPr>
          <p:spPr bwMode="auto">
            <a:xfrm>
              <a:off x="1663700" y="866775"/>
              <a:ext cx="1924050" cy="1"/>
            </a:xfrm>
            <a:prstGeom prst="line">
              <a:avLst/>
            </a:prstGeom>
            <a:noFill/>
            <a:ln w="19050" cmpd="sng">
              <a:solidFill>
                <a:srgbClr val="0000FF"/>
              </a:solidFill>
              <a:miter lim="800000"/>
              <a:headEnd/>
              <a:tailEnd/>
            </a:ln>
          </p:spPr>
          <p:txBody>
            <a:bodyPr/>
            <a:lstStyle/>
            <a:p>
              <a:endParaRPr lang="zh-CN" altLang="zh-CN">
                <a:solidFill>
                  <a:srgbClr val="000000"/>
                </a:solidFill>
                <a:sym typeface="Arial" pitchFamily="34" charset="0"/>
              </a:endParaRPr>
            </a:p>
          </p:txBody>
        </p:sp>
        <p:sp>
          <p:nvSpPr>
            <p:cNvPr id="12309" name="Line 22"/>
            <p:cNvSpPr>
              <a:spLocks noChangeShapeType="1"/>
            </p:cNvSpPr>
            <p:nvPr/>
          </p:nvSpPr>
          <p:spPr bwMode="auto">
            <a:xfrm>
              <a:off x="1760538" y="1147763"/>
              <a:ext cx="985837" cy="1"/>
            </a:xfrm>
            <a:prstGeom prst="line">
              <a:avLst/>
            </a:prstGeom>
            <a:noFill/>
            <a:ln w="19050" cmpd="sng">
              <a:solidFill>
                <a:srgbClr val="0000FF"/>
              </a:solidFill>
              <a:miter lim="800000"/>
              <a:headEnd/>
              <a:tailEnd/>
            </a:ln>
          </p:spPr>
          <p:txBody>
            <a:bodyPr/>
            <a:lstStyle/>
            <a:p>
              <a:endParaRPr lang="zh-CN" altLang="zh-CN">
                <a:solidFill>
                  <a:srgbClr val="000000"/>
                </a:solidFill>
                <a:sym typeface="Arial" pitchFamily="34" charset="0"/>
              </a:endParaRPr>
            </a:p>
          </p:txBody>
        </p:sp>
        <p:sp>
          <p:nvSpPr>
            <p:cNvPr id="12310" name="Oval 23"/>
            <p:cNvSpPr>
              <a:spLocks noChangeArrowheads="1"/>
            </p:cNvSpPr>
            <p:nvPr/>
          </p:nvSpPr>
          <p:spPr bwMode="auto">
            <a:xfrm>
              <a:off x="1265238" y="1065213"/>
              <a:ext cx="198437" cy="200025"/>
            </a:xfrm>
            <a:prstGeom prst="ellipse">
              <a:avLst/>
            </a:prstGeom>
            <a:solidFill>
              <a:srgbClr val="C0C0C0"/>
            </a:solid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pic>
          <p:nvPicPr>
            <p:cNvPr id="12311" name="Object 2"/>
            <p:cNvPicPr>
              <a:picLocks noChangeAspect="1" noChangeArrowheads="1"/>
            </p:cNvPicPr>
            <p:nvPr/>
          </p:nvPicPr>
          <p:blipFill>
            <a:blip r:embed="rId2"/>
            <a:srcRect/>
            <a:stretch>
              <a:fillRect/>
            </a:stretch>
          </p:blipFill>
          <p:spPr bwMode="auto">
            <a:xfrm>
              <a:off x="2324100" y="1770063"/>
              <a:ext cx="514350" cy="763587"/>
            </a:xfrm>
            <a:prstGeom prst="rect">
              <a:avLst/>
            </a:prstGeom>
            <a:noFill/>
            <a:ln w="9525">
              <a:noFill/>
              <a:miter lim="800000"/>
              <a:headEnd/>
              <a:tailEnd/>
            </a:ln>
          </p:spPr>
        </p:pic>
        <p:sp>
          <p:nvSpPr>
            <p:cNvPr id="12312" name="Line 26"/>
            <p:cNvSpPr>
              <a:spLocks noChangeShapeType="1"/>
            </p:cNvSpPr>
            <p:nvPr/>
          </p:nvSpPr>
          <p:spPr bwMode="auto">
            <a:xfrm>
              <a:off x="3587750" y="830263"/>
              <a:ext cx="638175" cy="576262"/>
            </a:xfrm>
            <a:prstGeom prst="line">
              <a:avLst/>
            </a:prstGeom>
            <a:noFill/>
            <a:ln w="19050" cmpd="sng">
              <a:solidFill>
                <a:srgbClr val="0000FF"/>
              </a:solidFill>
              <a:miter lim="800000"/>
              <a:headEnd/>
              <a:tailEnd/>
            </a:ln>
          </p:spPr>
          <p:txBody>
            <a:bodyPr/>
            <a:lstStyle/>
            <a:p>
              <a:endParaRPr lang="zh-CN" altLang="zh-CN">
                <a:solidFill>
                  <a:srgbClr val="000000"/>
                </a:solidFill>
                <a:sym typeface="Arial" pitchFamily="34" charset="0"/>
              </a:endParaRPr>
            </a:p>
          </p:txBody>
        </p:sp>
        <p:sp>
          <p:nvSpPr>
            <p:cNvPr id="12313" name="Line 27"/>
            <p:cNvSpPr>
              <a:spLocks noChangeShapeType="1"/>
            </p:cNvSpPr>
            <p:nvPr/>
          </p:nvSpPr>
          <p:spPr bwMode="auto">
            <a:xfrm>
              <a:off x="4483100" y="442913"/>
              <a:ext cx="1" cy="704850"/>
            </a:xfrm>
            <a:prstGeom prst="line">
              <a:avLst/>
            </a:prstGeom>
            <a:noFill/>
            <a:ln w="19050" cmpd="sng">
              <a:solidFill>
                <a:srgbClr val="0000FF"/>
              </a:solidFill>
              <a:miter lim="800000"/>
              <a:headEnd/>
              <a:tailEnd/>
            </a:ln>
          </p:spPr>
          <p:txBody>
            <a:bodyPr/>
            <a:lstStyle/>
            <a:p>
              <a:endParaRPr lang="zh-CN" altLang="zh-CN">
                <a:solidFill>
                  <a:srgbClr val="000000"/>
                </a:solidFill>
                <a:sym typeface="Arial" pitchFamily="34" charset="0"/>
              </a:endParaRPr>
            </a:p>
          </p:txBody>
        </p:sp>
        <p:sp>
          <p:nvSpPr>
            <p:cNvPr id="12314" name="Line 28"/>
            <p:cNvSpPr>
              <a:spLocks noChangeShapeType="1"/>
            </p:cNvSpPr>
            <p:nvPr/>
          </p:nvSpPr>
          <p:spPr bwMode="auto">
            <a:xfrm flipV="1">
              <a:off x="4108450" y="442913"/>
              <a:ext cx="1" cy="704850"/>
            </a:xfrm>
            <a:prstGeom prst="line">
              <a:avLst/>
            </a:prstGeom>
            <a:noFill/>
            <a:ln w="19050" cmpd="sng">
              <a:solidFill>
                <a:srgbClr val="0000FF"/>
              </a:solidFill>
              <a:miter lim="800000"/>
              <a:headEnd/>
              <a:tailEnd/>
            </a:ln>
          </p:spPr>
          <p:txBody>
            <a:bodyPr/>
            <a:lstStyle/>
            <a:p>
              <a:endParaRPr lang="zh-CN" altLang="zh-CN">
                <a:solidFill>
                  <a:srgbClr val="000000"/>
                </a:solidFill>
                <a:sym typeface="Arial" pitchFamily="34" charset="0"/>
              </a:endParaRPr>
            </a:p>
          </p:txBody>
        </p:sp>
        <p:sp>
          <p:nvSpPr>
            <p:cNvPr id="12315" name="Line 29"/>
            <p:cNvSpPr>
              <a:spLocks noChangeShapeType="1"/>
            </p:cNvSpPr>
            <p:nvPr/>
          </p:nvSpPr>
          <p:spPr bwMode="auto">
            <a:xfrm flipV="1">
              <a:off x="4365625" y="1289050"/>
              <a:ext cx="1127125" cy="141288"/>
            </a:xfrm>
            <a:prstGeom prst="line">
              <a:avLst/>
            </a:prstGeom>
            <a:noFill/>
            <a:ln w="19050" cmpd="sng">
              <a:solidFill>
                <a:srgbClr val="0000FF"/>
              </a:solidFill>
              <a:miter lim="800000"/>
              <a:headEnd/>
              <a:tailEnd/>
            </a:ln>
          </p:spPr>
          <p:txBody>
            <a:bodyPr/>
            <a:lstStyle/>
            <a:p>
              <a:endParaRPr lang="zh-CN" altLang="zh-CN">
                <a:solidFill>
                  <a:srgbClr val="000000"/>
                </a:solidFill>
                <a:sym typeface="Arial" pitchFamily="34" charset="0"/>
              </a:endParaRPr>
            </a:p>
          </p:txBody>
        </p:sp>
        <p:sp>
          <p:nvSpPr>
            <p:cNvPr id="12316" name="Rectangle 30"/>
            <p:cNvSpPr>
              <a:spLocks noChangeArrowheads="1"/>
            </p:cNvSpPr>
            <p:nvPr/>
          </p:nvSpPr>
          <p:spPr bwMode="auto">
            <a:xfrm>
              <a:off x="5492750" y="760413"/>
              <a:ext cx="211138" cy="80962"/>
            </a:xfrm>
            <a:prstGeom prst="rect">
              <a:avLst/>
            </a:prstGeom>
            <a:solidFill>
              <a:srgbClr val="C0C0C0"/>
            </a:solid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17" name="Rectangle 31" descr="Wide upward diagonal"/>
            <p:cNvSpPr>
              <a:spLocks noChangeArrowheads="1"/>
            </p:cNvSpPr>
            <p:nvPr/>
          </p:nvSpPr>
          <p:spPr bwMode="auto">
            <a:xfrm>
              <a:off x="5564188" y="841375"/>
              <a:ext cx="69850" cy="649288"/>
            </a:xfrm>
            <a:prstGeom prst="rect">
              <a:avLst/>
            </a:prstGeom>
            <a:blipFill dpi="0" rotWithShape="1">
              <a:blip r:embed="rId3"/>
              <a:srcRect/>
              <a:tile tx="0" ty="0" sx="100000" sy="100000" flip="none" algn="tl"/>
            </a:blip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18" name="Rectangle 32"/>
            <p:cNvSpPr>
              <a:spLocks noChangeArrowheads="1"/>
            </p:cNvSpPr>
            <p:nvPr/>
          </p:nvSpPr>
          <p:spPr bwMode="auto">
            <a:xfrm>
              <a:off x="5492750" y="1490663"/>
              <a:ext cx="211138" cy="79375"/>
            </a:xfrm>
            <a:prstGeom prst="rect">
              <a:avLst/>
            </a:prstGeom>
            <a:solidFill>
              <a:srgbClr val="C0C0C0"/>
            </a:solid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19" name="Rectangle 33"/>
            <p:cNvSpPr>
              <a:spLocks noChangeArrowheads="1"/>
            </p:cNvSpPr>
            <p:nvPr/>
          </p:nvSpPr>
          <p:spPr bwMode="auto">
            <a:xfrm>
              <a:off x="5492750" y="1246188"/>
              <a:ext cx="211138" cy="80962"/>
            </a:xfrm>
            <a:prstGeom prst="rect">
              <a:avLst/>
            </a:prstGeom>
            <a:solidFill>
              <a:srgbClr val="C0C0C0"/>
            </a:solid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20" name="Oval 34"/>
            <p:cNvSpPr>
              <a:spLocks noChangeArrowheads="1"/>
            </p:cNvSpPr>
            <p:nvPr/>
          </p:nvSpPr>
          <p:spPr bwMode="auto">
            <a:xfrm>
              <a:off x="4084638" y="1019175"/>
              <a:ext cx="422275" cy="422275"/>
            </a:xfrm>
            <a:prstGeom prst="ellipse">
              <a:avLst/>
            </a:prstGeom>
            <a:solidFill>
              <a:srgbClr val="C0C0C0"/>
            </a:solid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21" name="Oval 35"/>
            <p:cNvSpPr>
              <a:spLocks noChangeArrowheads="1"/>
            </p:cNvSpPr>
            <p:nvPr/>
          </p:nvSpPr>
          <p:spPr bwMode="auto">
            <a:xfrm>
              <a:off x="4084638" y="161925"/>
              <a:ext cx="422275" cy="422275"/>
            </a:xfrm>
            <a:prstGeom prst="ellipse">
              <a:avLst/>
            </a:prstGeom>
            <a:solidFill>
              <a:srgbClr val="C0C0C0"/>
            </a:solid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22" name="Rectangle 36"/>
            <p:cNvSpPr>
              <a:spLocks noChangeArrowheads="1"/>
            </p:cNvSpPr>
            <p:nvPr/>
          </p:nvSpPr>
          <p:spPr bwMode="auto">
            <a:xfrm>
              <a:off x="5775325" y="725488"/>
              <a:ext cx="844550" cy="104775"/>
            </a:xfrm>
            <a:prstGeom prst="rect">
              <a:avLst/>
            </a:prstGeom>
            <a:gradFill rotWithShape="0">
              <a:gsLst>
                <a:gs pos="0">
                  <a:srgbClr val="747474"/>
                </a:gs>
                <a:gs pos="50000">
                  <a:srgbClr val="FFFFFF"/>
                </a:gs>
                <a:gs pos="100000">
                  <a:srgbClr val="747474"/>
                </a:gs>
              </a:gsLst>
              <a:lin ang="0" scaled="1"/>
            </a:grad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23" name="Rectangle 37"/>
            <p:cNvSpPr>
              <a:spLocks noChangeArrowheads="1"/>
            </p:cNvSpPr>
            <p:nvPr/>
          </p:nvSpPr>
          <p:spPr bwMode="auto">
            <a:xfrm>
              <a:off x="5775325" y="1465263"/>
              <a:ext cx="844550" cy="104775"/>
            </a:xfrm>
            <a:prstGeom prst="rect">
              <a:avLst/>
            </a:prstGeom>
            <a:gradFill rotWithShape="0">
              <a:gsLst>
                <a:gs pos="0">
                  <a:srgbClr val="747474"/>
                </a:gs>
                <a:gs pos="50000">
                  <a:srgbClr val="FFFFFF"/>
                </a:gs>
                <a:gs pos="100000">
                  <a:srgbClr val="747474"/>
                </a:gs>
              </a:gsLst>
              <a:lin ang="0" scaled="1"/>
            </a:grad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24" name="Rectangle 38" descr="Dark horizontal"/>
            <p:cNvSpPr>
              <a:spLocks noChangeArrowheads="1"/>
            </p:cNvSpPr>
            <p:nvPr/>
          </p:nvSpPr>
          <p:spPr bwMode="auto">
            <a:xfrm>
              <a:off x="5986463" y="830263"/>
              <a:ext cx="422275" cy="635000"/>
            </a:xfrm>
            <a:prstGeom prst="rect">
              <a:avLst/>
            </a:prstGeom>
            <a:blipFill dpi="0" rotWithShape="1">
              <a:blip r:embed="rId4"/>
              <a:srcRect/>
              <a:tile tx="0" ty="0" sx="100000" sy="100000" flip="none" algn="tl"/>
            </a:blip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25" name="Line 39"/>
            <p:cNvSpPr>
              <a:spLocks noChangeShapeType="1"/>
            </p:cNvSpPr>
            <p:nvPr/>
          </p:nvSpPr>
          <p:spPr bwMode="auto">
            <a:xfrm>
              <a:off x="5716588" y="1289050"/>
              <a:ext cx="280987" cy="1"/>
            </a:xfrm>
            <a:prstGeom prst="line">
              <a:avLst/>
            </a:prstGeom>
            <a:noFill/>
            <a:ln w="19050" cmpd="sng">
              <a:solidFill>
                <a:srgbClr val="0000FF"/>
              </a:solidFill>
              <a:miter lim="800000"/>
              <a:headEnd/>
              <a:tailEnd/>
            </a:ln>
          </p:spPr>
          <p:txBody>
            <a:bodyPr/>
            <a:lstStyle/>
            <a:p>
              <a:endParaRPr lang="zh-CN" altLang="zh-CN">
                <a:solidFill>
                  <a:srgbClr val="000000"/>
                </a:solidFill>
                <a:sym typeface="Arial" pitchFamily="34" charset="0"/>
              </a:endParaRPr>
            </a:p>
          </p:txBody>
        </p:sp>
        <p:sp>
          <p:nvSpPr>
            <p:cNvPr id="12326" name="Text Box 42"/>
            <p:cNvSpPr>
              <a:spLocks noChangeArrowheads="1"/>
            </p:cNvSpPr>
            <p:nvPr/>
          </p:nvSpPr>
          <p:spPr bwMode="auto">
            <a:xfrm>
              <a:off x="4572001" y="91288"/>
              <a:ext cx="2097286" cy="357976"/>
            </a:xfrm>
            <a:prstGeom prst="rect">
              <a:avLst/>
            </a:prstGeom>
            <a:noFill/>
            <a:ln w="9525">
              <a:noFill/>
              <a:miter lim="800000"/>
              <a:headEnd/>
              <a:tailEnd/>
            </a:ln>
          </p:spPr>
          <p:txBody>
            <a:bodyPr/>
            <a:lstStyle/>
            <a:p>
              <a:r>
                <a:rPr lang="en-US" altLang="zh-CN" sz="1800" b="1" dirty="0" smtClean="0">
                  <a:solidFill>
                    <a:srgbClr val="000000"/>
                  </a:solidFill>
                  <a:latin typeface="Microsoft JhengHei" pitchFamily="34" charset="-120"/>
                  <a:ea typeface="Microsoft JhengHei" pitchFamily="34" charset="-120"/>
                  <a:sym typeface="Arial" pitchFamily="34" charset="0"/>
                </a:rPr>
                <a:t>Tension frame</a:t>
              </a:r>
              <a:endParaRPr lang="zh-CN" altLang="en-US" dirty="0">
                <a:latin typeface="Microsoft JhengHei" pitchFamily="34" charset="-120"/>
                <a:ea typeface="Microsoft JhengHei" pitchFamily="34" charset="-120"/>
              </a:endParaRPr>
            </a:p>
          </p:txBody>
        </p:sp>
        <p:grpSp>
          <p:nvGrpSpPr>
            <p:cNvPr id="12327" name="Group 103"/>
            <p:cNvGrpSpPr>
              <a:grpSpLocks/>
            </p:cNvGrpSpPr>
            <p:nvPr/>
          </p:nvGrpSpPr>
          <p:grpSpPr bwMode="auto">
            <a:xfrm>
              <a:off x="2805113" y="2098675"/>
              <a:ext cx="3976687" cy="82550"/>
              <a:chOff x="0" y="0"/>
              <a:chExt cx="2505" cy="52"/>
            </a:xfrm>
          </p:grpSpPr>
          <p:sp>
            <p:nvSpPr>
              <p:cNvPr id="12328" name="Line 25"/>
              <p:cNvSpPr>
                <a:spLocks noChangeShapeType="1"/>
              </p:cNvSpPr>
              <p:nvPr/>
            </p:nvSpPr>
            <p:spPr bwMode="auto">
              <a:xfrm>
                <a:off x="0" y="52"/>
                <a:ext cx="201" cy="1"/>
              </a:xfrm>
              <a:prstGeom prst="line">
                <a:avLst/>
              </a:prstGeom>
              <a:no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29" name="Line 43"/>
              <p:cNvSpPr>
                <a:spLocks noChangeShapeType="1"/>
              </p:cNvSpPr>
              <p:nvPr/>
            </p:nvSpPr>
            <p:spPr bwMode="auto">
              <a:xfrm>
                <a:off x="2270" y="0"/>
                <a:ext cx="235" cy="1"/>
              </a:xfrm>
              <a:prstGeom prst="line">
                <a:avLst/>
              </a:prstGeom>
              <a:no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grpSp>
        <p:sp>
          <p:nvSpPr>
            <p:cNvPr id="12330" name="Text Box 45"/>
            <p:cNvSpPr>
              <a:spLocks noChangeArrowheads="1"/>
            </p:cNvSpPr>
            <p:nvPr/>
          </p:nvSpPr>
          <p:spPr bwMode="auto">
            <a:xfrm>
              <a:off x="1333858" y="2651124"/>
              <a:ext cx="2063394" cy="407496"/>
            </a:xfrm>
            <a:prstGeom prst="rect">
              <a:avLst/>
            </a:prstGeom>
            <a:noFill/>
            <a:ln w="9525">
              <a:noFill/>
              <a:miter lim="800000"/>
              <a:headEnd/>
              <a:tailEnd/>
            </a:ln>
          </p:spPr>
          <p:txBody>
            <a:bodyPr/>
            <a:lstStyle/>
            <a:p>
              <a:r>
                <a:rPr lang="en-US" altLang="zh-CN" sz="1800" b="1" dirty="0" smtClean="0">
                  <a:solidFill>
                    <a:srgbClr val="000000"/>
                  </a:solidFill>
                  <a:latin typeface="Microsoft JhengHei" pitchFamily="34" charset="-120"/>
                  <a:ea typeface="Microsoft JhengHei" pitchFamily="34" charset="-120"/>
                  <a:sym typeface="Arial" pitchFamily="34" charset="0"/>
                </a:rPr>
                <a:t>Traction motor</a:t>
              </a:r>
              <a:endParaRPr lang="zh-CN" altLang="en-US" dirty="0">
                <a:latin typeface="Microsoft JhengHei" pitchFamily="34" charset="-120"/>
                <a:ea typeface="Microsoft JhengHei" pitchFamily="34" charset="-120"/>
              </a:endParaRPr>
            </a:p>
          </p:txBody>
        </p:sp>
        <p:sp>
          <p:nvSpPr>
            <p:cNvPr id="12331" name="Text Box 46"/>
            <p:cNvSpPr>
              <a:spLocks noChangeArrowheads="1"/>
            </p:cNvSpPr>
            <p:nvPr/>
          </p:nvSpPr>
          <p:spPr bwMode="auto">
            <a:xfrm>
              <a:off x="4001572" y="2054231"/>
              <a:ext cx="2196941" cy="425619"/>
            </a:xfrm>
            <a:prstGeom prst="rect">
              <a:avLst/>
            </a:prstGeom>
            <a:noFill/>
            <a:ln w="9525">
              <a:noFill/>
              <a:miter lim="800000"/>
              <a:headEnd/>
              <a:tailEnd/>
            </a:ln>
          </p:spPr>
          <p:txBody>
            <a:bodyPr/>
            <a:lstStyle/>
            <a:p>
              <a:r>
                <a:rPr lang="en-US" altLang="zh-CN" sz="1800" b="1" dirty="0" smtClean="0">
                  <a:solidFill>
                    <a:srgbClr val="000000"/>
                  </a:solidFill>
                  <a:latin typeface="Microsoft JhengHei" pitchFamily="34" charset="-120"/>
                  <a:ea typeface="Microsoft JhengHei" pitchFamily="34" charset="-120"/>
                  <a:sym typeface="Arial" pitchFamily="34" charset="0"/>
                </a:rPr>
                <a:t>Traversing motor</a:t>
              </a:r>
              <a:endParaRPr lang="zh-CN" altLang="en-US" dirty="0">
                <a:latin typeface="Microsoft JhengHei" pitchFamily="34" charset="-120"/>
                <a:ea typeface="Microsoft JhengHei" pitchFamily="34" charset="-120"/>
              </a:endParaRPr>
            </a:p>
          </p:txBody>
        </p:sp>
        <p:sp>
          <p:nvSpPr>
            <p:cNvPr id="12332" name="Text Box 47"/>
            <p:cNvSpPr>
              <a:spLocks noChangeArrowheads="1"/>
            </p:cNvSpPr>
            <p:nvPr/>
          </p:nvSpPr>
          <p:spPr bwMode="auto">
            <a:xfrm>
              <a:off x="5413892" y="2556425"/>
              <a:ext cx="2196941" cy="313871"/>
            </a:xfrm>
            <a:prstGeom prst="rect">
              <a:avLst/>
            </a:prstGeom>
            <a:noFill/>
            <a:ln w="9525">
              <a:noFill/>
              <a:miter lim="800000"/>
              <a:headEnd/>
              <a:tailEnd/>
            </a:ln>
          </p:spPr>
          <p:txBody>
            <a:bodyPr/>
            <a:lstStyle/>
            <a:p>
              <a:r>
                <a:rPr lang="en-US" altLang="zh-CN" sz="1800" b="1" dirty="0" smtClean="0">
                  <a:solidFill>
                    <a:srgbClr val="000000"/>
                  </a:solidFill>
                  <a:latin typeface="Microsoft JhengHei" pitchFamily="34" charset="-120"/>
                  <a:ea typeface="Microsoft JhengHei" pitchFamily="34" charset="-120"/>
                  <a:sym typeface="Arial" pitchFamily="34" charset="0"/>
                </a:rPr>
                <a:t>Winding motor</a:t>
              </a:r>
              <a:endParaRPr lang="zh-CN" altLang="en-US" dirty="0">
                <a:latin typeface="Microsoft JhengHei" pitchFamily="34" charset="-120"/>
                <a:ea typeface="Microsoft JhengHei" pitchFamily="34" charset="-120"/>
              </a:endParaRPr>
            </a:p>
          </p:txBody>
        </p:sp>
        <p:sp>
          <p:nvSpPr>
            <p:cNvPr id="12333" name="Text Box 70"/>
            <p:cNvSpPr>
              <a:spLocks noChangeArrowheads="1"/>
            </p:cNvSpPr>
            <p:nvPr/>
          </p:nvSpPr>
          <p:spPr bwMode="auto">
            <a:xfrm>
              <a:off x="1506413" y="-15"/>
              <a:ext cx="1885386" cy="431101"/>
            </a:xfrm>
            <a:prstGeom prst="rect">
              <a:avLst/>
            </a:prstGeom>
            <a:noFill/>
            <a:ln w="9525">
              <a:noFill/>
              <a:miter lim="800000"/>
              <a:headEnd/>
              <a:tailEnd/>
            </a:ln>
          </p:spPr>
          <p:txBody>
            <a:bodyPr/>
            <a:lstStyle/>
            <a:p>
              <a:r>
                <a:rPr lang="en-US" altLang="zh-CN" sz="1800" b="1" dirty="0" smtClean="0">
                  <a:solidFill>
                    <a:srgbClr val="000000"/>
                  </a:solidFill>
                  <a:latin typeface="Microsoft JhengHei" pitchFamily="34" charset="-120"/>
                  <a:ea typeface="Microsoft JhengHei" pitchFamily="34" charset="-120"/>
                  <a:sym typeface="Arial" pitchFamily="34" charset="0"/>
                </a:rPr>
                <a:t>Water tank</a:t>
              </a:r>
              <a:endParaRPr lang="zh-CN" altLang="en-US" dirty="0">
                <a:latin typeface="Microsoft JhengHei" pitchFamily="34" charset="-120"/>
                <a:ea typeface="Microsoft JhengHei" pitchFamily="34" charset="-120"/>
              </a:endParaRPr>
            </a:p>
          </p:txBody>
        </p:sp>
        <p:sp>
          <p:nvSpPr>
            <p:cNvPr id="12334" name="Oval 71"/>
            <p:cNvSpPr>
              <a:spLocks noChangeArrowheads="1"/>
            </p:cNvSpPr>
            <p:nvPr/>
          </p:nvSpPr>
          <p:spPr bwMode="auto">
            <a:xfrm>
              <a:off x="3435350" y="830263"/>
              <a:ext cx="282575" cy="282575"/>
            </a:xfrm>
            <a:prstGeom prst="ellipse">
              <a:avLst/>
            </a:prstGeom>
            <a:solidFill>
              <a:srgbClr val="C0C0C0"/>
            </a:solid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35" name="Rectangle 72"/>
            <p:cNvSpPr>
              <a:spLocks noChangeArrowheads="1"/>
            </p:cNvSpPr>
            <p:nvPr/>
          </p:nvSpPr>
          <p:spPr bwMode="auto">
            <a:xfrm flipH="1">
              <a:off x="2532063" y="1304925"/>
              <a:ext cx="76200" cy="512763"/>
            </a:xfrm>
            <a:prstGeom prst="rect">
              <a:avLst/>
            </a:prstGeom>
            <a:gradFill rotWithShape="0">
              <a:gsLst>
                <a:gs pos="0">
                  <a:srgbClr val="747474"/>
                </a:gs>
                <a:gs pos="50000">
                  <a:srgbClr val="FFFFFF"/>
                </a:gs>
                <a:gs pos="100000">
                  <a:srgbClr val="747474"/>
                </a:gs>
              </a:gsLst>
              <a:lin ang="0" scaled="1"/>
            </a:gradFill>
            <a:ln w="9525" cmpd="sng">
              <a:solidFill>
                <a:srgbClr val="000000"/>
              </a:solidFill>
              <a:miter lim="800000"/>
              <a:headEnd/>
              <a:tailEnd/>
            </a:ln>
          </p:spPr>
          <p:txBody>
            <a:bodyPr/>
            <a:lstStyle/>
            <a:p>
              <a:endParaRPr lang="zh-CN" altLang="zh-CN">
                <a:solidFill>
                  <a:srgbClr val="000000"/>
                </a:solidFill>
                <a:sym typeface="Arial" pitchFamily="34" charset="0"/>
              </a:endParaRPr>
            </a:p>
          </p:txBody>
        </p:sp>
        <p:grpSp>
          <p:nvGrpSpPr>
            <p:cNvPr id="12336" name="Group 96"/>
            <p:cNvGrpSpPr>
              <a:grpSpLocks/>
            </p:cNvGrpSpPr>
            <p:nvPr/>
          </p:nvGrpSpPr>
          <p:grpSpPr bwMode="auto">
            <a:xfrm>
              <a:off x="3448050" y="2520950"/>
              <a:ext cx="3562350" cy="563563"/>
              <a:chOff x="0" y="0"/>
              <a:chExt cx="2244" cy="355"/>
            </a:xfrm>
          </p:grpSpPr>
          <p:sp>
            <p:nvSpPr>
              <p:cNvPr id="12337" name="Line 73"/>
              <p:cNvSpPr>
                <a:spLocks noChangeShapeType="1"/>
              </p:cNvSpPr>
              <p:nvPr/>
            </p:nvSpPr>
            <p:spPr bwMode="auto">
              <a:xfrm>
                <a:off x="0" y="0"/>
                <a:ext cx="1" cy="355"/>
              </a:xfrm>
              <a:prstGeom prst="line">
                <a:avLst/>
              </a:prstGeom>
              <a:noFill/>
              <a:ln w="19050" cmpd="sng">
                <a:solidFill>
                  <a:srgbClr val="008000"/>
                </a:solidFill>
                <a:miter lim="800000"/>
                <a:headEnd/>
                <a:tailEnd/>
              </a:ln>
            </p:spPr>
            <p:txBody>
              <a:bodyPr/>
              <a:lstStyle/>
              <a:p>
                <a:endParaRPr lang="zh-CN" altLang="zh-CN">
                  <a:solidFill>
                    <a:srgbClr val="000000"/>
                  </a:solidFill>
                  <a:sym typeface="Arial" pitchFamily="34" charset="0"/>
                </a:endParaRPr>
              </a:p>
            </p:txBody>
          </p:sp>
          <p:sp>
            <p:nvSpPr>
              <p:cNvPr id="12338" name="Line 74"/>
              <p:cNvSpPr>
                <a:spLocks noChangeShapeType="1"/>
              </p:cNvSpPr>
              <p:nvPr/>
            </p:nvSpPr>
            <p:spPr bwMode="auto">
              <a:xfrm>
                <a:off x="0" y="355"/>
                <a:ext cx="2244" cy="1"/>
              </a:xfrm>
              <a:prstGeom prst="line">
                <a:avLst/>
              </a:prstGeom>
              <a:noFill/>
              <a:ln w="19050" cmpd="sng">
                <a:solidFill>
                  <a:srgbClr val="008000"/>
                </a:solidFill>
                <a:miter lim="800000"/>
                <a:headEnd/>
                <a:tailEnd/>
              </a:ln>
            </p:spPr>
            <p:txBody>
              <a:bodyPr/>
              <a:lstStyle/>
              <a:p>
                <a:endParaRPr lang="zh-CN" altLang="zh-CN">
                  <a:solidFill>
                    <a:srgbClr val="000000"/>
                  </a:solidFill>
                  <a:sym typeface="Arial" pitchFamily="34" charset="0"/>
                </a:endParaRPr>
              </a:p>
            </p:txBody>
          </p:sp>
          <p:sp>
            <p:nvSpPr>
              <p:cNvPr id="12339" name="Line 75"/>
              <p:cNvSpPr>
                <a:spLocks noChangeShapeType="1"/>
              </p:cNvSpPr>
              <p:nvPr/>
            </p:nvSpPr>
            <p:spPr bwMode="auto">
              <a:xfrm flipV="1">
                <a:off x="2244" y="0"/>
                <a:ext cx="1" cy="355"/>
              </a:xfrm>
              <a:prstGeom prst="line">
                <a:avLst/>
              </a:prstGeom>
              <a:noFill/>
              <a:ln w="19050" cmpd="sng">
                <a:solidFill>
                  <a:srgbClr val="008000"/>
                </a:solidFill>
                <a:miter lim="800000"/>
                <a:headEnd/>
                <a:tailEnd/>
              </a:ln>
            </p:spPr>
            <p:txBody>
              <a:bodyPr/>
              <a:lstStyle/>
              <a:p>
                <a:endParaRPr lang="zh-CN" altLang="zh-CN">
                  <a:solidFill>
                    <a:srgbClr val="000000"/>
                  </a:solidFill>
                  <a:sym typeface="Arial" pitchFamily="34" charset="0"/>
                </a:endParaRPr>
              </a:p>
            </p:txBody>
          </p:sp>
        </p:grpSp>
        <p:grpSp>
          <p:nvGrpSpPr>
            <p:cNvPr id="12340" name="Group 99"/>
            <p:cNvGrpSpPr>
              <a:grpSpLocks/>
            </p:cNvGrpSpPr>
            <p:nvPr/>
          </p:nvGrpSpPr>
          <p:grpSpPr bwMode="auto">
            <a:xfrm>
              <a:off x="3352800" y="46038"/>
              <a:ext cx="6016625" cy="3332163"/>
              <a:chOff x="0" y="29"/>
              <a:chExt cx="3790" cy="2099"/>
            </a:xfrm>
          </p:grpSpPr>
          <p:sp>
            <p:nvSpPr>
              <p:cNvPr id="12341" name="Text Box 67"/>
              <p:cNvSpPr>
                <a:spLocks noChangeArrowheads="1"/>
              </p:cNvSpPr>
              <p:nvPr/>
            </p:nvSpPr>
            <p:spPr bwMode="auto">
              <a:xfrm>
                <a:off x="2485" y="29"/>
                <a:ext cx="1305" cy="288"/>
              </a:xfrm>
              <a:prstGeom prst="rect">
                <a:avLst/>
              </a:prstGeom>
              <a:noFill/>
              <a:ln w="9525">
                <a:noFill/>
                <a:miter lim="800000"/>
                <a:headEnd/>
                <a:tailEnd/>
              </a:ln>
            </p:spPr>
            <p:txBody>
              <a:bodyPr/>
              <a:lstStyle/>
              <a:p>
                <a:r>
                  <a:rPr lang="en-US" altLang="zh-CN" sz="1600" b="1" dirty="0" smtClean="0">
                    <a:solidFill>
                      <a:srgbClr val="000000"/>
                    </a:solidFill>
                    <a:latin typeface="Microsoft JhengHei" pitchFamily="34" charset="-120"/>
                    <a:ea typeface="Microsoft JhengHei" pitchFamily="34" charset="-120"/>
                    <a:sym typeface="Arial" pitchFamily="34" charset="0"/>
                  </a:rPr>
                  <a:t>Operation panel</a:t>
                </a:r>
                <a:endParaRPr lang="zh-CN" altLang="en-US" sz="1600" dirty="0">
                  <a:latin typeface="Microsoft JhengHei" pitchFamily="34" charset="-120"/>
                  <a:ea typeface="Microsoft JhengHei" pitchFamily="34" charset="-120"/>
                </a:endParaRPr>
              </a:p>
            </p:txBody>
          </p:sp>
          <p:grpSp>
            <p:nvGrpSpPr>
              <p:cNvPr id="12342" name="Group 98"/>
              <p:cNvGrpSpPr>
                <a:grpSpLocks/>
              </p:cNvGrpSpPr>
              <p:nvPr/>
            </p:nvGrpSpPr>
            <p:grpSpPr bwMode="auto">
              <a:xfrm>
                <a:off x="0" y="270"/>
                <a:ext cx="3168" cy="1858"/>
                <a:chOff x="0" y="0"/>
                <a:chExt cx="3168" cy="1858"/>
              </a:xfrm>
            </p:grpSpPr>
            <p:sp>
              <p:nvSpPr>
                <p:cNvPr id="12343" name="Line 50"/>
                <p:cNvSpPr>
                  <a:spLocks noChangeShapeType="1"/>
                </p:cNvSpPr>
                <p:nvPr/>
              </p:nvSpPr>
              <p:spPr bwMode="auto">
                <a:xfrm flipV="1">
                  <a:off x="2367" y="1318"/>
                  <a:ext cx="1" cy="540"/>
                </a:xfrm>
                <a:prstGeom prst="line">
                  <a:avLst/>
                </a:prstGeom>
                <a:noFill/>
                <a:ln w="19050" cmpd="sng">
                  <a:solidFill>
                    <a:srgbClr val="800080"/>
                  </a:solidFill>
                  <a:miter lim="800000"/>
                  <a:headEnd/>
                  <a:tailEnd/>
                </a:ln>
              </p:spPr>
              <p:txBody>
                <a:bodyPr/>
                <a:lstStyle/>
                <a:p>
                  <a:endParaRPr lang="zh-CN" altLang="zh-CN">
                    <a:solidFill>
                      <a:srgbClr val="000000"/>
                    </a:solidFill>
                    <a:sym typeface="Arial" pitchFamily="34" charset="0"/>
                  </a:endParaRPr>
                </a:p>
              </p:txBody>
            </p:sp>
            <p:sp>
              <p:nvSpPr>
                <p:cNvPr id="12344" name="Line 48"/>
                <p:cNvSpPr>
                  <a:spLocks noChangeShapeType="1"/>
                </p:cNvSpPr>
                <p:nvPr/>
              </p:nvSpPr>
              <p:spPr bwMode="auto">
                <a:xfrm>
                  <a:off x="0" y="1318"/>
                  <a:ext cx="1" cy="540"/>
                </a:xfrm>
                <a:prstGeom prst="line">
                  <a:avLst/>
                </a:prstGeom>
                <a:noFill/>
                <a:ln w="19050" cmpd="sng">
                  <a:solidFill>
                    <a:srgbClr val="800080"/>
                  </a:solidFill>
                  <a:miter lim="800000"/>
                  <a:headEnd/>
                  <a:tailEnd/>
                </a:ln>
              </p:spPr>
              <p:txBody>
                <a:bodyPr/>
                <a:lstStyle/>
                <a:p>
                  <a:endParaRPr lang="zh-CN" altLang="zh-CN">
                    <a:solidFill>
                      <a:srgbClr val="000000"/>
                    </a:solidFill>
                    <a:sym typeface="Arial" pitchFamily="34" charset="0"/>
                  </a:endParaRPr>
                </a:p>
              </p:txBody>
            </p:sp>
            <p:sp>
              <p:nvSpPr>
                <p:cNvPr id="12345" name="Line 49"/>
                <p:cNvSpPr>
                  <a:spLocks noChangeShapeType="1"/>
                </p:cNvSpPr>
                <p:nvPr/>
              </p:nvSpPr>
              <p:spPr bwMode="auto">
                <a:xfrm>
                  <a:off x="0" y="1858"/>
                  <a:ext cx="2640" cy="1"/>
                </a:xfrm>
                <a:prstGeom prst="line">
                  <a:avLst/>
                </a:prstGeom>
                <a:noFill/>
                <a:ln w="19050" cmpd="sng">
                  <a:solidFill>
                    <a:srgbClr val="800080"/>
                  </a:solidFill>
                  <a:miter lim="800000"/>
                  <a:headEnd/>
                  <a:tailEnd/>
                </a:ln>
              </p:spPr>
              <p:txBody>
                <a:bodyPr/>
                <a:lstStyle/>
                <a:p>
                  <a:endParaRPr lang="zh-CN" altLang="zh-CN">
                    <a:solidFill>
                      <a:srgbClr val="000000"/>
                    </a:solidFill>
                    <a:sym typeface="Arial" pitchFamily="34" charset="0"/>
                  </a:endParaRPr>
                </a:p>
              </p:txBody>
            </p:sp>
            <p:sp>
              <p:nvSpPr>
                <p:cNvPr id="12346" name="Line 68"/>
                <p:cNvSpPr>
                  <a:spLocks noChangeShapeType="1"/>
                </p:cNvSpPr>
                <p:nvPr/>
              </p:nvSpPr>
              <p:spPr bwMode="auto">
                <a:xfrm flipV="1">
                  <a:off x="2640" y="178"/>
                  <a:ext cx="1" cy="1680"/>
                </a:xfrm>
                <a:prstGeom prst="line">
                  <a:avLst/>
                </a:prstGeom>
                <a:noFill/>
                <a:ln w="19050" cmpd="sng">
                  <a:solidFill>
                    <a:srgbClr val="800080"/>
                  </a:solidFill>
                  <a:miter lim="800000"/>
                  <a:headEnd/>
                  <a:tailEnd/>
                </a:ln>
              </p:spPr>
              <p:txBody>
                <a:bodyPr/>
                <a:lstStyle/>
                <a:p>
                  <a:endParaRPr lang="zh-CN" altLang="zh-CN">
                    <a:solidFill>
                      <a:srgbClr val="000000"/>
                    </a:solidFill>
                    <a:sym typeface="Arial" pitchFamily="34" charset="0"/>
                  </a:endParaRPr>
                </a:p>
              </p:txBody>
            </p:sp>
            <p:sp>
              <p:nvSpPr>
                <p:cNvPr id="12347" name="Line 69"/>
                <p:cNvSpPr>
                  <a:spLocks noChangeShapeType="1"/>
                </p:cNvSpPr>
                <p:nvPr/>
              </p:nvSpPr>
              <p:spPr bwMode="auto">
                <a:xfrm flipH="1">
                  <a:off x="2647" y="178"/>
                  <a:ext cx="177" cy="1"/>
                </a:xfrm>
                <a:prstGeom prst="line">
                  <a:avLst/>
                </a:prstGeom>
                <a:noFill/>
                <a:ln w="19050" cmpd="sng">
                  <a:solidFill>
                    <a:srgbClr val="800080"/>
                  </a:solidFill>
                  <a:miter lim="800000"/>
                  <a:headEnd/>
                  <a:tailEnd/>
                </a:ln>
              </p:spPr>
              <p:txBody>
                <a:bodyPr/>
                <a:lstStyle/>
                <a:p>
                  <a:endParaRPr lang="zh-CN" altLang="zh-CN">
                    <a:solidFill>
                      <a:srgbClr val="000000"/>
                    </a:solidFill>
                    <a:sym typeface="Arial" pitchFamily="34" charset="0"/>
                  </a:endParaRPr>
                </a:p>
              </p:txBody>
            </p:sp>
            <p:grpSp>
              <p:nvGrpSpPr>
                <p:cNvPr id="12348" name="Group 97"/>
                <p:cNvGrpSpPr>
                  <a:grpSpLocks/>
                </p:cNvGrpSpPr>
                <p:nvPr/>
              </p:nvGrpSpPr>
              <p:grpSpPr bwMode="auto">
                <a:xfrm>
                  <a:off x="2813" y="0"/>
                  <a:ext cx="355" cy="706"/>
                  <a:chOff x="0" y="0"/>
                  <a:chExt cx="355" cy="706"/>
                </a:xfrm>
              </p:grpSpPr>
              <p:grpSp>
                <p:nvGrpSpPr>
                  <p:cNvPr id="12349" name="Group 51"/>
                  <p:cNvGrpSpPr>
                    <a:grpSpLocks/>
                  </p:cNvGrpSpPr>
                  <p:nvPr/>
                </p:nvGrpSpPr>
                <p:grpSpPr bwMode="auto">
                  <a:xfrm>
                    <a:off x="0" y="0"/>
                    <a:ext cx="355" cy="273"/>
                    <a:chOff x="0" y="0"/>
                    <a:chExt cx="2340" cy="1800"/>
                  </a:xfrm>
                </p:grpSpPr>
                <p:sp>
                  <p:nvSpPr>
                    <p:cNvPr id="12350" name="Rectangle 52"/>
                    <p:cNvSpPr>
                      <a:spLocks noChangeArrowheads="1"/>
                    </p:cNvSpPr>
                    <p:nvPr/>
                  </p:nvSpPr>
                  <p:spPr bwMode="auto">
                    <a:xfrm>
                      <a:off x="0" y="0"/>
                      <a:ext cx="2340" cy="1800"/>
                    </a:xfrm>
                    <a:prstGeom prst="rect">
                      <a:avLst/>
                    </a:prstGeom>
                    <a:solidFill>
                      <a:srgbClr val="FFFFFF"/>
                    </a:solidFill>
                    <a:ln w="19050"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51" name="Oval 53"/>
                    <p:cNvSpPr>
                      <a:spLocks noChangeArrowheads="1"/>
                    </p:cNvSpPr>
                    <p:nvPr/>
                  </p:nvSpPr>
                  <p:spPr bwMode="auto">
                    <a:xfrm>
                      <a:off x="180" y="180"/>
                      <a:ext cx="540" cy="540"/>
                    </a:xfrm>
                    <a:prstGeom prst="ellipse">
                      <a:avLst/>
                    </a:prstGeom>
                    <a:solidFill>
                      <a:srgbClr val="FF0000"/>
                    </a:solidFill>
                    <a:ln w="19050"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52" name="Rectangle 54"/>
                    <p:cNvSpPr>
                      <a:spLocks noChangeArrowheads="1"/>
                    </p:cNvSpPr>
                    <p:nvPr/>
                  </p:nvSpPr>
                  <p:spPr bwMode="auto">
                    <a:xfrm>
                      <a:off x="360" y="1080"/>
                      <a:ext cx="180" cy="180"/>
                    </a:xfrm>
                    <a:prstGeom prst="rect">
                      <a:avLst/>
                    </a:prstGeom>
                    <a:solidFill>
                      <a:srgbClr val="FFFF99"/>
                    </a:solidFill>
                    <a:ln w="19050"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53" name="Rectangle 55"/>
                    <p:cNvSpPr>
                      <a:spLocks noChangeArrowheads="1"/>
                    </p:cNvSpPr>
                    <p:nvPr/>
                  </p:nvSpPr>
                  <p:spPr bwMode="auto">
                    <a:xfrm>
                      <a:off x="720" y="1080"/>
                      <a:ext cx="180" cy="180"/>
                    </a:xfrm>
                    <a:prstGeom prst="rect">
                      <a:avLst/>
                    </a:prstGeom>
                    <a:solidFill>
                      <a:srgbClr val="FFFF99"/>
                    </a:solidFill>
                    <a:ln w="19050"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54" name="Rectangle 56"/>
                    <p:cNvSpPr>
                      <a:spLocks noChangeArrowheads="1"/>
                    </p:cNvSpPr>
                    <p:nvPr/>
                  </p:nvSpPr>
                  <p:spPr bwMode="auto">
                    <a:xfrm>
                      <a:off x="1080" y="1080"/>
                      <a:ext cx="180" cy="180"/>
                    </a:xfrm>
                    <a:prstGeom prst="rect">
                      <a:avLst/>
                    </a:prstGeom>
                    <a:solidFill>
                      <a:srgbClr val="FFFF99"/>
                    </a:solidFill>
                    <a:ln w="19050"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55" name="Rectangle 57"/>
                    <p:cNvSpPr>
                      <a:spLocks noChangeArrowheads="1"/>
                    </p:cNvSpPr>
                    <p:nvPr/>
                  </p:nvSpPr>
                  <p:spPr bwMode="auto">
                    <a:xfrm>
                      <a:off x="1440" y="1080"/>
                      <a:ext cx="180" cy="180"/>
                    </a:xfrm>
                    <a:prstGeom prst="rect">
                      <a:avLst/>
                    </a:prstGeom>
                    <a:solidFill>
                      <a:srgbClr val="FFFF99"/>
                    </a:solidFill>
                    <a:ln w="19050"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56" name="Rectangle 58"/>
                    <p:cNvSpPr>
                      <a:spLocks noChangeArrowheads="1"/>
                    </p:cNvSpPr>
                    <p:nvPr/>
                  </p:nvSpPr>
                  <p:spPr bwMode="auto">
                    <a:xfrm>
                      <a:off x="1800" y="1080"/>
                      <a:ext cx="180" cy="180"/>
                    </a:xfrm>
                    <a:prstGeom prst="rect">
                      <a:avLst/>
                    </a:prstGeom>
                    <a:solidFill>
                      <a:srgbClr val="FFFF99"/>
                    </a:solidFill>
                    <a:ln w="19050"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57" name="Rectangle 59"/>
                    <p:cNvSpPr>
                      <a:spLocks noChangeArrowheads="1"/>
                    </p:cNvSpPr>
                    <p:nvPr/>
                  </p:nvSpPr>
                  <p:spPr bwMode="auto">
                    <a:xfrm>
                      <a:off x="1260" y="180"/>
                      <a:ext cx="720" cy="540"/>
                    </a:xfrm>
                    <a:prstGeom prst="rect">
                      <a:avLst/>
                    </a:prstGeom>
                    <a:solidFill>
                      <a:srgbClr val="FFFFFF"/>
                    </a:solidFill>
                    <a:ln w="19050"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58" name="Freeform 60"/>
                    <p:cNvSpPr>
                      <a:spLocks noChangeArrowheads="1"/>
                    </p:cNvSpPr>
                    <p:nvPr/>
                  </p:nvSpPr>
                  <p:spPr bwMode="auto">
                    <a:xfrm>
                      <a:off x="1440" y="540"/>
                      <a:ext cx="360" cy="180"/>
                    </a:xfrm>
                    <a:custGeom>
                      <a:avLst/>
                      <a:gdLst>
                        <a:gd name="T0" fmla="*/ 0 w 360"/>
                        <a:gd name="T1" fmla="*/ 180 h 180"/>
                        <a:gd name="T2" fmla="*/ 180 w 360"/>
                        <a:gd name="T3" fmla="*/ 0 h 180"/>
                        <a:gd name="T4" fmla="*/ 360 w 360"/>
                        <a:gd name="T5" fmla="*/ 180 h 180"/>
                        <a:gd name="T6" fmla="*/ 0 60000 65536"/>
                        <a:gd name="T7" fmla="*/ 0 60000 65536"/>
                        <a:gd name="T8" fmla="*/ 0 60000 65536"/>
                        <a:gd name="T9" fmla="*/ 0 w 360"/>
                        <a:gd name="T10" fmla="*/ 0 h 180"/>
                        <a:gd name="T11" fmla="*/ 360 w 360"/>
                        <a:gd name="T12" fmla="*/ 180 h 180"/>
                      </a:gdLst>
                      <a:ahLst/>
                      <a:cxnLst>
                        <a:cxn ang="T6">
                          <a:pos x="T0" y="T1"/>
                        </a:cxn>
                        <a:cxn ang="T7">
                          <a:pos x="T2" y="T3"/>
                        </a:cxn>
                        <a:cxn ang="T8">
                          <a:pos x="T4" y="T5"/>
                        </a:cxn>
                      </a:cxnLst>
                      <a:rect l="T9" t="T10" r="T11" b="T12"/>
                      <a:pathLst>
                        <a:path w="360" h="180">
                          <a:moveTo>
                            <a:pt x="0" y="180"/>
                          </a:moveTo>
                          <a:cubicBezTo>
                            <a:pt x="60" y="90"/>
                            <a:pt x="120" y="0"/>
                            <a:pt x="180" y="0"/>
                          </a:cubicBezTo>
                          <a:cubicBezTo>
                            <a:pt x="240" y="0"/>
                            <a:pt x="300" y="90"/>
                            <a:pt x="360" y="180"/>
                          </a:cubicBezTo>
                        </a:path>
                      </a:pathLst>
                    </a:custGeom>
                    <a:noFill/>
                    <a:ln w="19050"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59" name="Line 61"/>
                    <p:cNvSpPr>
                      <a:spLocks noChangeShapeType="1"/>
                    </p:cNvSpPr>
                    <p:nvPr/>
                  </p:nvSpPr>
                  <p:spPr bwMode="auto">
                    <a:xfrm flipV="1">
                      <a:off x="1620" y="180"/>
                      <a:ext cx="1" cy="360"/>
                    </a:xfrm>
                    <a:prstGeom prst="line">
                      <a:avLst/>
                    </a:prstGeom>
                    <a:noFill/>
                    <a:ln w="19050"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60" name="Rectangle 62"/>
                    <p:cNvSpPr>
                      <a:spLocks noChangeArrowheads="1"/>
                    </p:cNvSpPr>
                    <p:nvPr/>
                  </p:nvSpPr>
                  <p:spPr bwMode="auto">
                    <a:xfrm>
                      <a:off x="360" y="1440"/>
                      <a:ext cx="180" cy="180"/>
                    </a:xfrm>
                    <a:prstGeom prst="rect">
                      <a:avLst/>
                    </a:prstGeom>
                    <a:solidFill>
                      <a:srgbClr val="99CC00"/>
                    </a:solidFill>
                    <a:ln w="19050"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61" name="Rectangle 63"/>
                    <p:cNvSpPr>
                      <a:spLocks noChangeArrowheads="1"/>
                    </p:cNvSpPr>
                    <p:nvPr/>
                  </p:nvSpPr>
                  <p:spPr bwMode="auto">
                    <a:xfrm>
                      <a:off x="720" y="1440"/>
                      <a:ext cx="180" cy="180"/>
                    </a:xfrm>
                    <a:prstGeom prst="rect">
                      <a:avLst/>
                    </a:prstGeom>
                    <a:solidFill>
                      <a:srgbClr val="99CC00"/>
                    </a:solidFill>
                    <a:ln w="19050"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62" name="Rectangle 64"/>
                    <p:cNvSpPr>
                      <a:spLocks noChangeArrowheads="1"/>
                    </p:cNvSpPr>
                    <p:nvPr/>
                  </p:nvSpPr>
                  <p:spPr bwMode="auto">
                    <a:xfrm>
                      <a:off x="1080" y="1440"/>
                      <a:ext cx="180" cy="180"/>
                    </a:xfrm>
                    <a:prstGeom prst="rect">
                      <a:avLst/>
                    </a:prstGeom>
                    <a:solidFill>
                      <a:srgbClr val="99CC00"/>
                    </a:solidFill>
                    <a:ln w="19050"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63" name="Rectangle 65"/>
                    <p:cNvSpPr>
                      <a:spLocks noChangeArrowheads="1"/>
                    </p:cNvSpPr>
                    <p:nvPr/>
                  </p:nvSpPr>
                  <p:spPr bwMode="auto">
                    <a:xfrm>
                      <a:off x="1440" y="1440"/>
                      <a:ext cx="180" cy="180"/>
                    </a:xfrm>
                    <a:prstGeom prst="rect">
                      <a:avLst/>
                    </a:prstGeom>
                    <a:solidFill>
                      <a:srgbClr val="99CC00"/>
                    </a:solidFill>
                    <a:ln w="19050" cmpd="sng">
                      <a:solidFill>
                        <a:srgbClr val="000000"/>
                      </a:solidFill>
                      <a:miter lim="800000"/>
                      <a:headEnd/>
                      <a:tailEnd/>
                    </a:ln>
                  </p:spPr>
                  <p:txBody>
                    <a:bodyPr/>
                    <a:lstStyle/>
                    <a:p>
                      <a:endParaRPr lang="zh-CN" altLang="zh-CN">
                        <a:solidFill>
                          <a:srgbClr val="000000"/>
                        </a:solidFill>
                        <a:sym typeface="Arial" pitchFamily="34" charset="0"/>
                      </a:endParaRPr>
                    </a:p>
                  </p:txBody>
                </p:sp>
                <p:sp>
                  <p:nvSpPr>
                    <p:cNvPr id="12364" name="Rectangle 66"/>
                    <p:cNvSpPr>
                      <a:spLocks noChangeArrowheads="1"/>
                    </p:cNvSpPr>
                    <p:nvPr/>
                  </p:nvSpPr>
                  <p:spPr bwMode="auto">
                    <a:xfrm>
                      <a:off x="1800" y="1440"/>
                      <a:ext cx="180" cy="180"/>
                    </a:xfrm>
                    <a:prstGeom prst="rect">
                      <a:avLst/>
                    </a:prstGeom>
                    <a:solidFill>
                      <a:srgbClr val="99CC00"/>
                    </a:solidFill>
                    <a:ln w="19050" cmpd="sng">
                      <a:solidFill>
                        <a:srgbClr val="000000"/>
                      </a:solidFill>
                      <a:miter lim="800000"/>
                      <a:headEnd/>
                      <a:tailEnd/>
                    </a:ln>
                  </p:spPr>
                  <p:txBody>
                    <a:bodyPr/>
                    <a:lstStyle/>
                    <a:p>
                      <a:endParaRPr lang="zh-CN" altLang="zh-CN">
                        <a:solidFill>
                          <a:srgbClr val="000000"/>
                        </a:solidFill>
                        <a:sym typeface="Arial" pitchFamily="34" charset="0"/>
                      </a:endParaRPr>
                    </a:p>
                  </p:txBody>
                </p:sp>
              </p:grpSp>
              <p:sp>
                <p:nvSpPr>
                  <p:cNvPr id="12365" name="Rectangle 77"/>
                  <p:cNvSpPr>
                    <a:spLocks/>
                  </p:cNvSpPr>
                  <p:nvPr/>
                </p:nvSpPr>
                <p:spPr bwMode="auto">
                  <a:xfrm>
                    <a:off x="172" y="274"/>
                    <a:ext cx="48" cy="384"/>
                  </a:xfrm>
                  <a:prstGeom prst="rect">
                    <a:avLst/>
                  </a:prstGeom>
                  <a:gradFill rotWithShape="0">
                    <a:gsLst>
                      <a:gs pos="0">
                        <a:srgbClr val="6A6A6A"/>
                      </a:gs>
                      <a:gs pos="50000">
                        <a:srgbClr val="EAEAEA"/>
                      </a:gs>
                      <a:gs pos="100000">
                        <a:srgbClr val="6A6A6A"/>
                      </a:gs>
                    </a:gsLst>
                    <a:lin ang="0" scaled="1"/>
                  </a:gradFill>
                  <a:ln w="12700" cmpd="sng">
                    <a:solidFill>
                      <a:schemeClr val="tx1"/>
                    </a:solidFill>
                    <a:miter lim="800000"/>
                    <a:headEnd/>
                    <a:tailEnd/>
                  </a:ln>
                </p:spPr>
                <p:txBody>
                  <a:bodyPr wrap="none" anchor="ctr"/>
                  <a:lstStyle/>
                  <a:p>
                    <a:endParaRPr lang="zh-CN" altLang="zh-CN">
                      <a:solidFill>
                        <a:srgbClr val="000000"/>
                      </a:solidFill>
                      <a:sym typeface="Arial" pitchFamily="34" charset="0"/>
                    </a:endParaRPr>
                  </a:p>
                </p:txBody>
              </p:sp>
              <p:sp>
                <p:nvSpPr>
                  <p:cNvPr id="12366" name="Rectangle 78"/>
                  <p:cNvSpPr>
                    <a:spLocks/>
                  </p:cNvSpPr>
                  <p:nvPr/>
                </p:nvSpPr>
                <p:spPr bwMode="auto">
                  <a:xfrm>
                    <a:off x="27" y="658"/>
                    <a:ext cx="327" cy="48"/>
                  </a:xfrm>
                  <a:prstGeom prst="rect">
                    <a:avLst/>
                  </a:prstGeom>
                  <a:gradFill rotWithShape="0">
                    <a:gsLst>
                      <a:gs pos="0">
                        <a:srgbClr val="6A6A6A"/>
                      </a:gs>
                      <a:gs pos="50000">
                        <a:srgbClr val="EAEAEA"/>
                      </a:gs>
                      <a:gs pos="100000">
                        <a:srgbClr val="6A6A6A"/>
                      </a:gs>
                    </a:gsLst>
                    <a:lin ang="0" scaled="1"/>
                  </a:gradFill>
                  <a:ln w="12700" cmpd="sng">
                    <a:solidFill>
                      <a:schemeClr val="tx1"/>
                    </a:solidFill>
                    <a:miter lim="800000"/>
                    <a:headEnd/>
                    <a:tailEnd/>
                  </a:ln>
                </p:spPr>
                <p:txBody>
                  <a:bodyPr wrap="none" anchor="ctr"/>
                  <a:lstStyle/>
                  <a:p>
                    <a:endParaRPr lang="zh-CN" altLang="zh-CN">
                      <a:solidFill>
                        <a:srgbClr val="000000"/>
                      </a:solidFill>
                      <a:sym typeface="Arial" pitchFamily="34" charset="0"/>
                    </a:endParaRPr>
                  </a:p>
                </p:txBody>
              </p:sp>
            </p:grpSp>
          </p:grpSp>
        </p:grpSp>
        <p:pic>
          <p:nvPicPr>
            <p:cNvPr id="12367" name="Picture 3"/>
            <p:cNvPicPr>
              <a:picLocks noChangeAspect="1" noChangeArrowheads="1"/>
            </p:cNvPicPr>
            <p:nvPr/>
          </p:nvPicPr>
          <p:blipFill>
            <a:blip r:embed="rId5"/>
            <a:srcRect/>
            <a:stretch>
              <a:fillRect/>
            </a:stretch>
          </p:blipFill>
          <p:spPr bwMode="auto">
            <a:xfrm>
              <a:off x="3200392" y="1820866"/>
              <a:ext cx="450220" cy="780634"/>
            </a:xfrm>
            <a:prstGeom prst="rect">
              <a:avLst/>
            </a:prstGeom>
            <a:noFill/>
            <a:ln w="9525">
              <a:noFill/>
              <a:miter lim="800000"/>
              <a:headEnd/>
              <a:tailEnd/>
            </a:ln>
          </p:spPr>
        </p:pic>
        <p:pic>
          <p:nvPicPr>
            <p:cNvPr id="12368" name="Picture 3"/>
            <p:cNvPicPr>
              <a:picLocks noChangeAspect="1" noChangeArrowheads="1"/>
            </p:cNvPicPr>
            <p:nvPr/>
          </p:nvPicPr>
          <p:blipFill>
            <a:blip r:embed="rId5"/>
            <a:srcRect/>
            <a:stretch>
              <a:fillRect/>
            </a:stretch>
          </p:blipFill>
          <p:spPr bwMode="auto">
            <a:xfrm>
              <a:off x="6843730" y="1749428"/>
              <a:ext cx="450220" cy="780634"/>
            </a:xfrm>
            <a:prstGeom prst="rect">
              <a:avLst/>
            </a:prstGeom>
            <a:noFill/>
            <a:ln w="9525">
              <a:noFill/>
              <a:miter lim="800000"/>
              <a:headEnd/>
              <a:tailEnd/>
            </a:ln>
          </p:spPr>
        </p:pic>
      </p:grpSp>
      <p:sp>
        <p:nvSpPr>
          <p:cNvPr id="90" name="矩形 89"/>
          <p:cNvSpPr/>
          <p:nvPr/>
        </p:nvSpPr>
        <p:spPr>
          <a:xfrm>
            <a:off x="309530" y="1071546"/>
            <a:ext cx="5929354" cy="45719"/>
          </a:xfrm>
          <a:prstGeom prst="rect">
            <a:avLst/>
          </a:prstGeom>
          <a:gradFill>
            <a:gsLst>
              <a:gs pos="0">
                <a:schemeClr val="tx1"/>
              </a:gs>
              <a:gs pos="80000">
                <a:schemeClr val="accent1">
                  <a:lumMod val="75000"/>
                </a:schemeClr>
              </a:gs>
              <a:gs pos="100000">
                <a:schemeClr val="tx2">
                  <a:lumMod val="60000"/>
                  <a:lumOff val="40000"/>
                </a:schemeClr>
              </a:gs>
            </a:gsLs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1095348" y="1500174"/>
            <a:ext cx="7234262" cy="450059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323850" marR="0" lvl="0" indent="-323850" algn="l" defTabSz="774700" rtl="0" eaLnBrk="0" fontAlgn="base" latinLnBrk="0" hangingPunct="0">
              <a:lnSpc>
                <a:spcPct val="100000"/>
              </a:lnSpc>
              <a:spcBef>
                <a:spcPct val="20000"/>
              </a:spcBef>
              <a:spcAft>
                <a:spcPct val="0"/>
              </a:spcAft>
              <a:buClr>
                <a:schemeClr val="accent1"/>
              </a:buClr>
              <a:buSzTx/>
              <a:buFont typeface="Arial" pitchFamily="34" charset="0"/>
              <a:buChar char="•"/>
              <a:tabLst/>
              <a:defRPr/>
            </a:pPr>
            <a:r>
              <a:rPr lang="en-US" altLang="zh-CN" sz="1800" kern="0" dirty="0" smtClean="0">
                <a:solidFill>
                  <a:srgbClr val="000000"/>
                </a:solidFill>
                <a:latin typeface="Microsoft JhengHei" pitchFamily="34" charset="-120"/>
                <a:ea typeface="Microsoft JhengHei" pitchFamily="34" charset="-120"/>
                <a:sym typeface="Arial" pitchFamily="34" charset="0"/>
              </a:rPr>
              <a:t>The host drives cone pulley, the think wire pulled into thin wire after the moulds</a:t>
            </a:r>
          </a:p>
          <a:p>
            <a:pPr marL="323850" marR="0" lvl="0" indent="-323850" algn="l" defTabSz="774700" rtl="0" eaLnBrk="0" fontAlgn="base" latinLnBrk="0" hangingPunct="0">
              <a:lnSpc>
                <a:spcPct val="100000"/>
              </a:lnSpc>
              <a:spcBef>
                <a:spcPct val="20000"/>
              </a:spcBef>
              <a:spcAft>
                <a:spcPct val="0"/>
              </a:spcAft>
              <a:buClr>
                <a:schemeClr val="accent1"/>
              </a:buClr>
              <a:buSzTx/>
              <a:buFont typeface="Arial" pitchFamily="34" charset="0"/>
              <a:buChar char="•"/>
              <a:tabLst/>
              <a:defRPr/>
            </a:pPr>
            <a:endParaRPr lang="en-US" altLang="zh-CN" sz="1800" kern="0" dirty="0" smtClean="0">
              <a:solidFill>
                <a:srgbClr val="000000"/>
              </a:solidFill>
              <a:latin typeface="Microsoft JhengHei" pitchFamily="34" charset="-120"/>
              <a:ea typeface="Microsoft JhengHei" pitchFamily="34" charset="-120"/>
              <a:sym typeface="Arial" pitchFamily="34" charset="0"/>
            </a:endParaRPr>
          </a:p>
          <a:p>
            <a:pPr marL="323850" marR="0" lvl="0" indent="-323850" algn="l" defTabSz="774700" rtl="0" eaLnBrk="0" fontAlgn="base" latinLnBrk="0" hangingPunct="0">
              <a:lnSpc>
                <a:spcPct val="100000"/>
              </a:lnSpc>
              <a:spcBef>
                <a:spcPct val="20000"/>
              </a:spcBef>
              <a:spcAft>
                <a:spcPct val="0"/>
              </a:spcAft>
              <a:buClr>
                <a:schemeClr val="accent1"/>
              </a:buClr>
              <a:buSzTx/>
              <a:buFont typeface="Arial" pitchFamily="34" charset="0"/>
              <a:buChar char="•"/>
              <a:tabLst/>
              <a:defRPr/>
            </a:pPr>
            <a:r>
              <a:rPr lang="en-US" altLang="zh-CN" sz="1800" kern="0" dirty="0" smtClean="0">
                <a:solidFill>
                  <a:srgbClr val="000000"/>
                </a:solidFill>
                <a:latin typeface="Microsoft JhengHei" pitchFamily="34" charset="-120"/>
                <a:ea typeface="Microsoft JhengHei" pitchFamily="34" charset="-120"/>
                <a:sym typeface="Arial" pitchFamily="34" charset="0"/>
              </a:rPr>
              <a:t> The tension convert to be 0-10V signal through smart resistance connected tension bar</a:t>
            </a:r>
          </a:p>
          <a:p>
            <a:pPr marL="323850" marR="0" lvl="0" indent="-323850" algn="l" defTabSz="774700" rtl="0" eaLnBrk="0" fontAlgn="base" latinLnBrk="0" hangingPunct="0">
              <a:lnSpc>
                <a:spcPct val="100000"/>
              </a:lnSpc>
              <a:spcBef>
                <a:spcPct val="20000"/>
              </a:spcBef>
              <a:spcAft>
                <a:spcPct val="0"/>
              </a:spcAft>
              <a:buClr>
                <a:schemeClr val="accent1"/>
              </a:buClr>
              <a:buSzTx/>
              <a:buFont typeface="Arial" pitchFamily="34" charset="0"/>
              <a:buChar char="•"/>
              <a:tabLst/>
              <a:defRPr/>
            </a:pPr>
            <a:endParaRPr lang="en-US" altLang="zh-CN" sz="1800" kern="0" dirty="0" smtClean="0">
              <a:solidFill>
                <a:srgbClr val="000000"/>
              </a:solidFill>
              <a:latin typeface="Microsoft JhengHei" pitchFamily="34" charset="-120"/>
              <a:ea typeface="Microsoft JhengHei" pitchFamily="34" charset="-120"/>
              <a:sym typeface="Arial" pitchFamily="34" charset="0"/>
            </a:endParaRPr>
          </a:p>
          <a:p>
            <a:pPr marL="323850" lvl="0" indent="-323850" defTabSz="774700">
              <a:spcBef>
                <a:spcPct val="20000"/>
              </a:spcBef>
              <a:buClr>
                <a:schemeClr val="accent1"/>
              </a:buClr>
              <a:buFont typeface="Arial" pitchFamily="34" charset="0"/>
              <a:buChar char="•"/>
            </a:pPr>
            <a:r>
              <a:rPr lang="en-US" altLang="zh-CN" sz="1800" kern="0" dirty="0" smtClean="0">
                <a:solidFill>
                  <a:srgbClr val="000000"/>
                </a:solidFill>
                <a:latin typeface="Microsoft JhengHei" pitchFamily="34" charset="-120"/>
                <a:ea typeface="Microsoft JhengHei" pitchFamily="34" charset="-120"/>
                <a:sym typeface="Arial" pitchFamily="34" charset="0"/>
              </a:rPr>
              <a:t>Winding inverter built-in roll diameter function to reduce winding speed automatically when more and more wire winded</a:t>
            </a:r>
          </a:p>
          <a:p>
            <a:pPr marL="323850" lvl="0" indent="-323850" defTabSz="774700">
              <a:spcBef>
                <a:spcPct val="20000"/>
              </a:spcBef>
              <a:buClr>
                <a:schemeClr val="accent1"/>
              </a:buClr>
              <a:buFont typeface="Arial" pitchFamily="34" charset="0"/>
              <a:buChar char="•"/>
            </a:pPr>
            <a:endParaRPr lang="en-US" altLang="zh-CN" sz="1800" kern="0" dirty="0" smtClean="0">
              <a:solidFill>
                <a:srgbClr val="000000"/>
              </a:solidFill>
              <a:latin typeface="Microsoft JhengHei" pitchFamily="34" charset="-120"/>
              <a:ea typeface="Microsoft JhengHei" pitchFamily="34" charset="-120"/>
              <a:sym typeface="Arial" pitchFamily="34" charset="0"/>
            </a:endParaRPr>
          </a:p>
          <a:p>
            <a:pPr marL="323850" lvl="0" indent="-323850" defTabSz="774700">
              <a:spcBef>
                <a:spcPct val="20000"/>
              </a:spcBef>
              <a:buClr>
                <a:schemeClr val="accent1"/>
              </a:buClr>
              <a:buFont typeface="Arial" pitchFamily="34" charset="0"/>
              <a:buChar char="•"/>
            </a:pPr>
            <a:r>
              <a:rPr lang="en-US" altLang="zh-CN" sz="1800" kern="0" dirty="0" smtClean="0">
                <a:solidFill>
                  <a:srgbClr val="000000"/>
                </a:solidFill>
                <a:latin typeface="Microsoft JhengHei" pitchFamily="34" charset="-120"/>
                <a:ea typeface="Microsoft JhengHei" pitchFamily="34" charset="-120"/>
                <a:sym typeface="Arial" pitchFamily="34" charset="0"/>
              </a:rPr>
              <a:t>Winding inverter maintain constant tension through tension feedback voltage and roll diameter function </a:t>
            </a:r>
          </a:p>
          <a:p>
            <a:pPr marL="323850" lvl="0" indent="-323850" defTabSz="774700">
              <a:spcBef>
                <a:spcPct val="20000"/>
              </a:spcBef>
              <a:buClr>
                <a:schemeClr val="accent1"/>
              </a:buClr>
              <a:buFont typeface="Arial" pitchFamily="34" charset="0"/>
              <a:buChar char="•"/>
            </a:pPr>
            <a:endParaRPr lang="zh-CN" altLang="en-US" sz="2000" kern="0" dirty="0" smtClean="0">
              <a:solidFill>
                <a:srgbClr val="000000"/>
              </a:solidFill>
              <a:latin typeface="+mn-lt"/>
              <a:ea typeface="+mn-ea"/>
              <a:sym typeface="Arial" pitchFamily="34" charset="0"/>
            </a:endParaRPr>
          </a:p>
        </p:txBody>
      </p:sp>
      <p:sp>
        <p:nvSpPr>
          <p:cNvPr id="6" name="矩形 5"/>
          <p:cNvSpPr/>
          <p:nvPr/>
        </p:nvSpPr>
        <p:spPr>
          <a:xfrm>
            <a:off x="595282" y="857232"/>
            <a:ext cx="7429552" cy="461665"/>
          </a:xfrm>
          <a:prstGeom prst="rect">
            <a:avLst/>
          </a:prstGeom>
        </p:spPr>
        <p:txBody>
          <a:bodyPr wrap="square">
            <a:spAutoFit/>
          </a:bodyPr>
          <a:lstStyle/>
          <a:p>
            <a:pPr marL="457200" indent="-457200">
              <a:buClr>
                <a:srgbClr val="00B050"/>
              </a:buClr>
              <a:buFont typeface="Wingdings" pitchFamily="2" charset="2"/>
              <a:buChar char="Ø"/>
            </a:pPr>
            <a:r>
              <a:rPr lang="en-US" altLang="zh-CN" b="1" dirty="0" smtClean="0">
                <a:latin typeface="Microsoft JhengHei" pitchFamily="34" charset="-120"/>
                <a:ea typeface="Microsoft JhengHei" pitchFamily="34" charset="-120"/>
              </a:rPr>
              <a:t>Principle of water tank wire drawing machine</a:t>
            </a:r>
            <a:endParaRPr lang="zh-CN" altLang="en-US" dirty="0">
              <a:latin typeface="Microsoft JhengHei" pitchFamily="34" charset="-120"/>
              <a:ea typeface="Microsoft JhengHei" pitchFamily="34" charset="-12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595282" y="857232"/>
            <a:ext cx="5784850" cy="404813"/>
          </a:xfrm>
          <a:ln/>
        </p:spPr>
        <p:txBody>
          <a:bodyPr/>
          <a:lstStyle/>
          <a:p>
            <a:pPr marL="285750" indent="-285750" algn="l">
              <a:buFont typeface="Wingdings" pitchFamily="2" charset="2"/>
              <a:buChar char="Ø"/>
            </a:pPr>
            <a:r>
              <a:rPr lang="en-US" altLang="zh-CN" sz="2400" b="1" dirty="0" smtClean="0">
                <a:latin typeface="Microsoft JhengHei" pitchFamily="34" charset="-120"/>
                <a:ea typeface="Microsoft JhengHei" pitchFamily="34" charset="-120"/>
              </a:rPr>
              <a:t>FR200L Wiring </a:t>
            </a:r>
            <a:endParaRPr lang="zh-CN" altLang="en-US" sz="2400" b="1" dirty="0">
              <a:latin typeface="Microsoft JhengHei" pitchFamily="34" charset="-120"/>
              <a:ea typeface="Microsoft JhengHei" pitchFamily="34" charset="-120"/>
            </a:endParaRPr>
          </a:p>
        </p:txBody>
      </p:sp>
      <p:sp>
        <p:nvSpPr>
          <p:cNvPr id="13316"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zh-CN" altLang="zh-CN">
              <a:solidFill>
                <a:srgbClr val="000000"/>
              </a:solidFill>
              <a:sym typeface="Arial" pitchFamily="34" charset="0"/>
            </a:endParaRPr>
          </a:p>
        </p:txBody>
      </p:sp>
      <p:sp>
        <p:nvSpPr>
          <p:cNvPr id="9218"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9217" name="Object 1"/>
          <p:cNvGraphicFramePr>
            <a:graphicFrameLocks noChangeAspect="1"/>
          </p:cNvGraphicFramePr>
          <p:nvPr/>
        </p:nvGraphicFramePr>
        <p:xfrm>
          <a:off x="471461" y="1357298"/>
          <a:ext cx="8982133" cy="4500594"/>
        </p:xfrm>
        <a:graphic>
          <a:graphicData uri="http://schemas.openxmlformats.org/presentationml/2006/ole">
            <mc:AlternateContent xmlns:mc="http://schemas.openxmlformats.org/markup-compatibility/2006">
              <mc:Choice xmlns:v="urn:schemas-microsoft-com:vml" Requires="v">
                <p:oleObj spid="_x0000_s9218" name="Visio" r:id="rId3" imgW="10508528" imgH="3826848" progId="Visio.Drawing.11">
                  <p:embed/>
                </p:oleObj>
              </mc:Choice>
              <mc:Fallback>
                <p:oleObj name="Visio" r:id="rId3" imgW="10508528" imgH="3826848" progId="Visio.Drawing.11">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461" y="1357298"/>
                        <a:ext cx="8982133" cy="45005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zh-CN" altLang="zh-CN">
              <a:solidFill>
                <a:srgbClr val="000000"/>
              </a:solidFill>
              <a:sym typeface="Arial" pitchFamily="34" charset="0"/>
            </a:endParaRPr>
          </a:p>
        </p:txBody>
      </p:sp>
      <p:sp>
        <p:nvSpPr>
          <p:cNvPr id="14340" name="矩形 5"/>
          <p:cNvSpPr>
            <a:spLocks noChangeArrowheads="1"/>
          </p:cNvSpPr>
          <p:nvPr/>
        </p:nvSpPr>
        <p:spPr bwMode="auto">
          <a:xfrm>
            <a:off x="452406" y="785794"/>
            <a:ext cx="7358114" cy="1692771"/>
          </a:xfrm>
          <a:prstGeom prst="rect">
            <a:avLst/>
          </a:prstGeom>
          <a:noFill/>
          <a:ln w="9525">
            <a:noFill/>
            <a:miter lim="800000"/>
            <a:headEnd/>
            <a:tailEnd/>
          </a:ln>
        </p:spPr>
        <p:txBody>
          <a:bodyPr wrap="square">
            <a:spAutoFit/>
          </a:bodyPr>
          <a:lstStyle/>
          <a:p>
            <a:pPr marL="323850" indent="-323850">
              <a:buClr>
                <a:srgbClr val="00B050"/>
              </a:buClr>
              <a:buFont typeface="Wingdings" pitchFamily="2" charset="2"/>
              <a:buChar char="Ø"/>
            </a:pPr>
            <a:r>
              <a:rPr lang="en-US" b="1" dirty="0" smtClean="0">
                <a:latin typeface="Microsoft JhengHei" pitchFamily="34" charset="-120"/>
                <a:ea typeface="Microsoft JhengHei" pitchFamily="34" charset="-120"/>
              </a:rPr>
              <a:t>Traversing motor</a:t>
            </a:r>
            <a:r>
              <a:rPr lang="en-US" altLang="zh-CN" sz="2000" dirty="0" smtClean="0">
                <a:solidFill>
                  <a:srgbClr val="000000"/>
                </a:solidFill>
                <a:latin typeface="Microsoft JhengHei" pitchFamily="34" charset="-120"/>
                <a:ea typeface="Microsoft JhengHei" pitchFamily="34" charset="-120"/>
                <a:sym typeface="Arial" pitchFamily="34" charset="0"/>
              </a:rPr>
              <a:t>:  Simple and reliable motor</a:t>
            </a:r>
          </a:p>
          <a:p>
            <a:pPr marL="323850" indent="-323850">
              <a:buClr>
                <a:srgbClr val="00B050"/>
              </a:buClr>
            </a:pPr>
            <a:endParaRPr lang="en-US" altLang="zh-CN" sz="2000" dirty="0" smtClean="0">
              <a:solidFill>
                <a:srgbClr val="000000"/>
              </a:solidFill>
              <a:latin typeface="Microsoft JhengHei" pitchFamily="34" charset="-120"/>
              <a:ea typeface="Microsoft JhengHei" pitchFamily="34" charset="-120"/>
              <a:sym typeface="Arial" pitchFamily="34" charset="0"/>
            </a:endParaRPr>
          </a:p>
          <a:p>
            <a:pPr marL="323850" indent="-323850">
              <a:buClr>
                <a:srgbClr val="00B050"/>
              </a:buClr>
              <a:buFont typeface="Wingdings" pitchFamily="2" charset="2"/>
              <a:buChar char="Ø"/>
            </a:pPr>
            <a:r>
              <a:rPr lang="en-US" altLang="zh-CN" b="1" dirty="0" smtClean="0">
                <a:solidFill>
                  <a:srgbClr val="000000"/>
                </a:solidFill>
                <a:latin typeface="Microsoft JhengHei" pitchFamily="34" charset="-120"/>
                <a:ea typeface="Microsoft JhengHei" pitchFamily="34" charset="-120"/>
                <a:sym typeface="Arial" pitchFamily="34" charset="0"/>
              </a:rPr>
              <a:t>Inverter for traction motor</a:t>
            </a:r>
          </a:p>
          <a:p>
            <a:pPr marL="323850" indent="-323850">
              <a:buClr>
                <a:srgbClr val="00B050"/>
              </a:buClr>
            </a:pPr>
            <a:r>
              <a:rPr lang="en-US" altLang="zh-CN" sz="1800" dirty="0" smtClean="0">
                <a:solidFill>
                  <a:schemeClr val="accent1"/>
                </a:solidFill>
                <a:latin typeface="Microsoft JhengHei" pitchFamily="34" charset="-120"/>
                <a:ea typeface="Microsoft JhengHei" pitchFamily="34" charset="-120"/>
                <a:sym typeface="Arial" pitchFamily="34" charset="0"/>
              </a:rPr>
              <a:t>①</a:t>
            </a:r>
            <a:r>
              <a:rPr lang="en-US" altLang="zh-CN" sz="1800" dirty="0" smtClean="0">
                <a:solidFill>
                  <a:srgbClr val="000000"/>
                </a:solidFill>
                <a:latin typeface="Microsoft JhengHei" pitchFamily="34" charset="-120"/>
                <a:ea typeface="Microsoft JhengHei" pitchFamily="34" charset="-120"/>
                <a:sym typeface="Arial" pitchFamily="34" charset="0"/>
              </a:rPr>
              <a:t> Big start torque </a:t>
            </a:r>
            <a:r>
              <a:rPr lang="en-US" altLang="zh-CN" sz="1800" dirty="0" smtClean="0">
                <a:solidFill>
                  <a:schemeClr val="accent1"/>
                </a:solidFill>
                <a:latin typeface="Microsoft JhengHei" pitchFamily="34" charset="-120"/>
                <a:ea typeface="Microsoft JhengHei" pitchFamily="34" charset="-120"/>
                <a:sym typeface="Arial" pitchFamily="34" charset="0"/>
              </a:rPr>
              <a:t>②</a:t>
            </a:r>
            <a:r>
              <a:rPr lang="en-US" altLang="zh-CN" sz="1800" dirty="0" smtClean="0">
                <a:solidFill>
                  <a:srgbClr val="000000"/>
                </a:solidFill>
                <a:latin typeface="Microsoft JhengHei" pitchFamily="34" charset="-120"/>
                <a:ea typeface="Microsoft JhengHei" pitchFamily="34" charset="-120"/>
                <a:sym typeface="Arial" pitchFamily="34" charset="0"/>
              </a:rPr>
              <a:t> High speed precision </a:t>
            </a:r>
            <a:r>
              <a:rPr lang="en-US" altLang="zh-CN" sz="1800" dirty="0" smtClean="0">
                <a:solidFill>
                  <a:schemeClr val="accent1"/>
                </a:solidFill>
                <a:latin typeface="Microsoft JhengHei" pitchFamily="34" charset="-120"/>
                <a:ea typeface="Microsoft JhengHei" pitchFamily="34" charset="-120"/>
                <a:sym typeface="Arial" pitchFamily="34" charset="0"/>
              </a:rPr>
              <a:t>③ </a:t>
            </a:r>
            <a:r>
              <a:rPr lang="en-US" altLang="zh-CN" sz="1800" dirty="0" smtClean="0">
                <a:solidFill>
                  <a:srgbClr val="000000"/>
                </a:solidFill>
                <a:latin typeface="Microsoft JhengHei" pitchFamily="34" charset="-120"/>
                <a:ea typeface="Microsoft JhengHei" pitchFamily="34" charset="-120"/>
                <a:sym typeface="Arial" pitchFamily="34" charset="0"/>
              </a:rPr>
              <a:t>Stable running</a:t>
            </a:r>
          </a:p>
          <a:p>
            <a:pPr marL="1276350" lvl="2" indent="-323850"/>
            <a:endParaRPr lang="zh-CN" altLang="en-US" sz="1800" dirty="0">
              <a:solidFill>
                <a:srgbClr val="000000"/>
              </a:solidFill>
              <a:latin typeface="Microsoft JhengHei" pitchFamily="34" charset="-120"/>
              <a:ea typeface="Microsoft JhengHei" pitchFamily="34" charset="-120"/>
              <a:sym typeface="Arial" pitchFamily="34" charset="0"/>
            </a:endParaRPr>
          </a:p>
        </p:txBody>
      </p:sp>
      <p:graphicFrame>
        <p:nvGraphicFramePr>
          <p:cNvPr id="14342" name="Group 6"/>
          <p:cNvGraphicFramePr>
            <a:graphicFrameLocks noGrp="1"/>
          </p:cNvGraphicFramePr>
          <p:nvPr/>
        </p:nvGraphicFramePr>
        <p:xfrm>
          <a:off x="523843" y="2428874"/>
          <a:ext cx="8215371" cy="3888422"/>
        </p:xfrm>
        <a:graphic>
          <a:graphicData uri="http://schemas.openxmlformats.org/drawingml/2006/table">
            <a:tbl>
              <a:tblPr/>
              <a:tblGrid>
                <a:gridCol w="2738457"/>
                <a:gridCol w="2738457"/>
                <a:gridCol w="2738457"/>
              </a:tblGrid>
              <a:tr h="230283">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400" b="1"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Function code</a:t>
                      </a:r>
                      <a:endParaRPr kumimoji="0" lang="zh-CN" altLang="en-US" sz="1400" b="1"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400" b="1"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Name</a:t>
                      </a:r>
                      <a:endParaRPr kumimoji="0" lang="zh-CN" altLang="en-US" sz="1400" b="1"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400" b="1"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Recommended value</a:t>
                      </a:r>
                      <a:endParaRPr kumimoji="0" lang="zh-CN" altLang="en-US" sz="1400" b="1"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14177">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F01.01</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Master frequency command source</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Arial" pitchFamily="34"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2</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AI1</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15890">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F01.08</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Maximum frequency</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a:t>
                      </a:r>
                      <a:r>
                        <a:rPr kumimoji="0" lang="en-US" sz="1200" b="0" i="0" u="none" strike="noStrike" cap="none" normalizeH="0" baseline="0" dirty="0" err="1" smtClean="0">
                          <a:ln>
                            <a:noFill/>
                          </a:ln>
                          <a:solidFill>
                            <a:srgbClr val="000000"/>
                          </a:solidFill>
                          <a:effectLst/>
                          <a:latin typeface="Microsoft JhengHei" pitchFamily="34" charset="-120"/>
                          <a:ea typeface="Microsoft JhengHei" pitchFamily="34" charset="-120"/>
                          <a:sym typeface="Times New Roman" pitchFamily="18" charset="0"/>
                        </a:rPr>
                        <a:t>Fmax</a:t>
                      </a: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75.00Hz</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14177">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F01.09</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Upper limit frequency (</a:t>
                      </a:r>
                      <a:r>
                        <a:rPr kumimoji="0" lang="en-US" sz="1200" b="0" i="0" u="none" strike="noStrike" cap="none" normalizeH="0" baseline="0" dirty="0" err="1" smtClean="0">
                          <a:ln>
                            <a:noFill/>
                          </a:ln>
                          <a:solidFill>
                            <a:srgbClr val="000000"/>
                          </a:solidFill>
                          <a:effectLst/>
                          <a:latin typeface="Microsoft JhengHei" pitchFamily="34" charset="-120"/>
                          <a:ea typeface="Microsoft JhengHei" pitchFamily="34" charset="-120"/>
                          <a:sym typeface="Times New Roman" pitchFamily="18" charset="0"/>
                        </a:rPr>
                        <a:t>Fup</a:t>
                      </a: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55.00Hz</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15890">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F02.00</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Run command</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Arial" pitchFamily="34"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1</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Terminal</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LED</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 </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On</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15890">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F02.02</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Reverse-proof action</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Arial" pitchFamily="34"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0</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Reverse enabled</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14177">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F02.12</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Stop mode</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Arial" pitchFamily="34"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0</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Coast to stop</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15890">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F03.00</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err="1" smtClean="0">
                          <a:ln>
                            <a:noFill/>
                          </a:ln>
                          <a:solidFill>
                            <a:srgbClr val="000000"/>
                          </a:solidFill>
                          <a:effectLst/>
                          <a:latin typeface="Microsoft JhengHei" pitchFamily="34" charset="-120"/>
                          <a:ea typeface="Microsoft JhengHei" pitchFamily="34" charset="-120"/>
                          <a:sym typeface="Times New Roman" pitchFamily="18" charset="0"/>
                        </a:rPr>
                        <a:t>Accel</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 time 1</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40.0s</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14177">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F03.01</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err="1" smtClean="0">
                          <a:ln>
                            <a:noFill/>
                          </a:ln>
                          <a:solidFill>
                            <a:srgbClr val="000000"/>
                          </a:solidFill>
                          <a:effectLst/>
                          <a:latin typeface="Microsoft JhengHei" pitchFamily="34" charset="-120"/>
                          <a:ea typeface="Microsoft JhengHei" pitchFamily="34" charset="-120"/>
                          <a:sym typeface="Times New Roman" pitchFamily="18" charset="0"/>
                        </a:rPr>
                        <a:t>Decel</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 time 1</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40.0s</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15890">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F03.08</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Jog </a:t>
                      </a:r>
                      <a:r>
                        <a:rPr kumimoji="0" lang="en-US" altLang="zh-CN" sz="1200" b="0" i="0" u="none" strike="noStrike" cap="none" normalizeH="0" baseline="0" dirty="0" err="1" smtClean="0">
                          <a:ln>
                            <a:noFill/>
                          </a:ln>
                          <a:solidFill>
                            <a:srgbClr val="000000"/>
                          </a:solidFill>
                          <a:effectLst/>
                          <a:latin typeface="Microsoft JhengHei" pitchFamily="34" charset="-120"/>
                          <a:ea typeface="Microsoft JhengHei" pitchFamily="34" charset="-120"/>
                          <a:sym typeface="Times New Roman" pitchFamily="18" charset="0"/>
                        </a:rPr>
                        <a:t>accel</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 time</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Arial" pitchFamily="34"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8.0s</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15890">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F03.09</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Jog </a:t>
                      </a:r>
                      <a:r>
                        <a:rPr kumimoji="0" lang="en-US" altLang="zh-CN" sz="1200" b="0" i="0" u="none" strike="noStrike" cap="none" normalizeH="0" baseline="0" dirty="0" err="1" smtClean="0">
                          <a:ln>
                            <a:noFill/>
                          </a:ln>
                          <a:solidFill>
                            <a:srgbClr val="000000"/>
                          </a:solidFill>
                          <a:effectLst/>
                          <a:latin typeface="Microsoft JhengHei" pitchFamily="34" charset="-120"/>
                          <a:ea typeface="Microsoft JhengHei" pitchFamily="34" charset="-120"/>
                          <a:sym typeface="Times New Roman" pitchFamily="18" charset="0"/>
                        </a:rPr>
                        <a:t>decel</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 time</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Arial" pitchFamily="34"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8.0s</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14177">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F04.00</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kern="1200" cap="none" normalizeH="0" baseline="0" dirty="0" smtClean="0">
                          <a:ln>
                            <a:noFill/>
                          </a:ln>
                          <a:solidFill>
                            <a:srgbClr val="000000"/>
                          </a:solidFill>
                          <a:effectLst/>
                          <a:latin typeface="Microsoft JhengHei" pitchFamily="34" charset="-120"/>
                          <a:ea typeface="Microsoft JhengHei" pitchFamily="34" charset="-120"/>
                          <a:cs typeface="+mn-cs"/>
                          <a:sym typeface="Times New Roman" pitchFamily="18" charset="0"/>
                        </a:rPr>
                        <a:t>Function of terminal DI1</a:t>
                      </a:r>
                      <a:endParaRPr kumimoji="0" lang="zh-CN" altLang="en-US" sz="1200" b="0" i="0" u="none" strike="noStrike" kern="1200" cap="none" normalizeH="0" baseline="0" dirty="0" smtClean="0">
                        <a:ln>
                          <a:noFill/>
                        </a:ln>
                        <a:solidFill>
                          <a:srgbClr val="000000"/>
                        </a:solidFill>
                        <a:effectLst/>
                        <a:latin typeface="Microsoft JhengHei" pitchFamily="34" charset="-120"/>
                        <a:ea typeface="Microsoft JhengHei" pitchFamily="34" charset="-120"/>
                        <a:cs typeface="+mn-cs"/>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1</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Running forward</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FWD</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15890">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F04.01</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kern="1200" cap="none" normalizeH="0" baseline="0" dirty="0" smtClean="0">
                          <a:ln>
                            <a:noFill/>
                          </a:ln>
                          <a:solidFill>
                            <a:srgbClr val="000000"/>
                          </a:solidFill>
                          <a:effectLst/>
                          <a:latin typeface="Microsoft JhengHei" pitchFamily="34" charset="-120"/>
                          <a:ea typeface="Microsoft JhengHei" pitchFamily="34" charset="-120"/>
                          <a:cs typeface="+mn-cs"/>
                          <a:sym typeface="Times New Roman" pitchFamily="18" charset="0"/>
                        </a:rPr>
                        <a:t>Function of terminal DI2</a:t>
                      </a:r>
                      <a:endParaRPr kumimoji="0" lang="zh-CN" altLang="en-US" sz="1200" b="0" i="0" u="none" strike="noStrike" kern="1200" cap="none" normalizeH="0" baseline="0" dirty="0" smtClean="0">
                        <a:ln>
                          <a:noFill/>
                        </a:ln>
                        <a:solidFill>
                          <a:srgbClr val="000000"/>
                        </a:solidFill>
                        <a:effectLst/>
                        <a:latin typeface="Microsoft JhengHei" pitchFamily="34" charset="-120"/>
                        <a:ea typeface="Microsoft JhengHei" pitchFamily="34" charset="-120"/>
                        <a:cs typeface="+mn-cs"/>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4</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Jog forward</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FJOG</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14177">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F04.02</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kern="1200" cap="none" normalizeH="0" baseline="0" dirty="0" smtClean="0">
                          <a:ln>
                            <a:noFill/>
                          </a:ln>
                          <a:solidFill>
                            <a:srgbClr val="000000"/>
                          </a:solidFill>
                          <a:effectLst/>
                          <a:latin typeface="Microsoft JhengHei" pitchFamily="34" charset="-120"/>
                          <a:ea typeface="Microsoft JhengHei" pitchFamily="34" charset="-120"/>
                          <a:cs typeface="+mn-cs"/>
                          <a:sym typeface="Times New Roman" pitchFamily="18" charset="0"/>
                        </a:rPr>
                        <a:t>Function of terminal DI3</a:t>
                      </a:r>
                      <a:endParaRPr kumimoji="0" lang="zh-CN" altLang="en-US" sz="1200" b="0" i="0" u="none" strike="noStrike" kern="1200" cap="none" normalizeH="0" baseline="0" dirty="0" smtClean="0">
                        <a:ln>
                          <a:noFill/>
                        </a:ln>
                        <a:solidFill>
                          <a:srgbClr val="000000"/>
                        </a:solidFill>
                        <a:effectLst/>
                        <a:latin typeface="Microsoft JhengHei" pitchFamily="34" charset="-120"/>
                        <a:ea typeface="Microsoft JhengHei" pitchFamily="34" charset="-120"/>
                        <a:cs typeface="+mn-cs"/>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7</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Fault reset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15890">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F04.03</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kern="1200" cap="none" normalizeH="0" baseline="0" dirty="0" smtClean="0">
                          <a:ln>
                            <a:noFill/>
                          </a:ln>
                          <a:solidFill>
                            <a:srgbClr val="000000"/>
                          </a:solidFill>
                          <a:effectLst/>
                          <a:latin typeface="Microsoft JhengHei" pitchFamily="34" charset="-120"/>
                          <a:ea typeface="Microsoft JhengHei" pitchFamily="34" charset="-120"/>
                          <a:cs typeface="+mn-cs"/>
                          <a:sym typeface="Times New Roman" pitchFamily="18" charset="0"/>
                        </a:rPr>
                        <a:t>Function of terminal DI4</a:t>
                      </a:r>
                      <a:endParaRPr kumimoji="0" lang="zh-CN" altLang="en-US" sz="1200" b="0" i="0" u="none" strike="noStrike" kern="1200" cap="none" normalizeH="0" baseline="0" dirty="0" smtClean="0">
                        <a:ln>
                          <a:noFill/>
                        </a:ln>
                        <a:solidFill>
                          <a:srgbClr val="000000"/>
                        </a:solidFill>
                        <a:effectLst/>
                        <a:latin typeface="Microsoft JhengHei" pitchFamily="34" charset="-120"/>
                        <a:ea typeface="Microsoft JhengHei" pitchFamily="34" charset="-120"/>
                        <a:cs typeface="+mn-cs"/>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5</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Jog reverse</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RJOG</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15890">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F04.04</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kern="1200" cap="none" normalizeH="0" baseline="0" dirty="0" smtClean="0">
                          <a:ln>
                            <a:noFill/>
                          </a:ln>
                          <a:solidFill>
                            <a:srgbClr val="000000"/>
                          </a:solidFill>
                          <a:effectLst/>
                          <a:latin typeface="Microsoft JhengHei" pitchFamily="34" charset="-120"/>
                          <a:ea typeface="Microsoft JhengHei" pitchFamily="34" charset="-120"/>
                          <a:cs typeface="+mn-cs"/>
                          <a:sym typeface="Times New Roman" pitchFamily="18" charset="0"/>
                        </a:rPr>
                        <a:t>Function of terminal DI5</a:t>
                      </a:r>
                      <a:endParaRPr kumimoji="0" lang="zh-CN" altLang="en-US" sz="1200" b="0" i="0" u="none" strike="noStrike" kern="1200" cap="none" normalizeH="0" baseline="0" dirty="0" smtClean="0">
                        <a:ln>
                          <a:noFill/>
                        </a:ln>
                        <a:solidFill>
                          <a:srgbClr val="000000"/>
                        </a:solidFill>
                        <a:effectLst/>
                        <a:latin typeface="Microsoft JhengHei" pitchFamily="34" charset="-120"/>
                        <a:ea typeface="Microsoft JhengHei" pitchFamily="34" charset="-120"/>
                        <a:cs typeface="+mn-cs"/>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39</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Line break fault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14177">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F05.00</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Y1</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 </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output function</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Arial" pitchFamily="34"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2</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Fault output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15890">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H00.00</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Type of wire drawing machine</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0</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Host drive</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idx="1"/>
          </p:nvPr>
        </p:nvSpPr>
        <p:spPr>
          <a:xfrm>
            <a:off x="666720" y="928670"/>
            <a:ext cx="5784850" cy="404813"/>
          </a:xfrm>
          <a:ln/>
        </p:spPr>
        <p:txBody>
          <a:bodyPr/>
          <a:lstStyle/>
          <a:p>
            <a:pPr marL="323850" indent="-323850" algn="l">
              <a:buFont typeface="Wingdings" pitchFamily="2" charset="2"/>
              <a:buChar char="Ø"/>
            </a:pPr>
            <a:r>
              <a:rPr lang="en-US" altLang="zh-CN" sz="2400" b="1" dirty="0" smtClean="0">
                <a:latin typeface="Microsoft JhengHei" pitchFamily="34" charset="-120"/>
                <a:ea typeface="Microsoft JhengHei" pitchFamily="34" charset="-120"/>
              </a:rPr>
              <a:t> Inverter for winding motor</a:t>
            </a:r>
            <a:endParaRPr lang="zh-CN" altLang="en-US" sz="2400" b="1" dirty="0">
              <a:latin typeface="Microsoft JhengHei" pitchFamily="34" charset="-120"/>
              <a:ea typeface="Microsoft JhengHei" pitchFamily="34" charset="-120"/>
            </a:endParaRPr>
          </a:p>
        </p:txBody>
      </p:sp>
      <p:sp>
        <p:nvSpPr>
          <p:cNvPr id="15364"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zh-CN" altLang="zh-CN">
              <a:solidFill>
                <a:srgbClr val="000000"/>
              </a:solidFill>
              <a:sym typeface="Arial" pitchFamily="34" charset="0"/>
            </a:endParaRPr>
          </a:p>
        </p:txBody>
      </p:sp>
      <p:pic>
        <p:nvPicPr>
          <p:cNvPr id="15365" name="Object 4"/>
          <p:cNvPicPr>
            <a:picLocks noChangeAspect="1" noChangeArrowheads="1"/>
          </p:cNvPicPr>
          <p:nvPr/>
        </p:nvPicPr>
        <p:blipFill>
          <a:blip r:embed="rId2"/>
          <a:srcRect/>
          <a:stretch>
            <a:fillRect/>
          </a:stretch>
        </p:blipFill>
        <p:spPr bwMode="auto">
          <a:xfrm>
            <a:off x="1452538" y="2928934"/>
            <a:ext cx="6643712" cy="1714508"/>
          </a:xfrm>
          <a:prstGeom prst="rect">
            <a:avLst/>
          </a:prstGeom>
          <a:noFill/>
          <a:ln w="9525">
            <a:noFill/>
            <a:miter lim="800000"/>
            <a:headEnd/>
            <a:tailEnd/>
          </a:ln>
        </p:spPr>
      </p:pic>
      <p:sp>
        <p:nvSpPr>
          <p:cNvPr id="15367" name="Rectangle 6"/>
          <p:cNvSpPr>
            <a:spLocks noChangeArrowheads="1"/>
          </p:cNvSpPr>
          <p:nvPr/>
        </p:nvSpPr>
        <p:spPr bwMode="auto">
          <a:xfrm>
            <a:off x="523844" y="4272677"/>
            <a:ext cx="8501122" cy="2308324"/>
          </a:xfrm>
          <a:prstGeom prst="rect">
            <a:avLst/>
          </a:prstGeom>
          <a:noFill/>
          <a:ln w="9525">
            <a:noFill/>
            <a:miter lim="800000"/>
            <a:headEnd/>
            <a:tailEnd/>
          </a:ln>
        </p:spPr>
        <p:txBody>
          <a:bodyPr wrap="square" anchor="ctr">
            <a:spAutoFit/>
          </a:bodyPr>
          <a:lstStyle/>
          <a:p>
            <a:pPr eaLnBrk="1" hangingPunct="1"/>
            <a:endParaRPr lang="zh-CN" altLang="en-US" sz="1800" b="1" i="1" dirty="0">
              <a:latin typeface="Microsoft JhengHei" pitchFamily="34" charset="-120"/>
              <a:ea typeface="Microsoft JhengHei" pitchFamily="34" charset="-120"/>
              <a:sym typeface="Times New Roman" pitchFamily="18" charset="0"/>
            </a:endParaRPr>
          </a:p>
          <a:p>
            <a:pPr marL="1276350" lvl="2" indent="-323850">
              <a:buClr>
                <a:srgbClr val="00B050"/>
              </a:buClr>
              <a:buFont typeface="Arial" pitchFamily="34" charset="0"/>
              <a:buChar char="•"/>
            </a:pPr>
            <a:r>
              <a:rPr lang="en-US" altLang="zh-CN" sz="1800" dirty="0">
                <a:solidFill>
                  <a:srgbClr val="000000"/>
                </a:solidFill>
                <a:latin typeface="Microsoft JhengHei" pitchFamily="34" charset="-120"/>
                <a:ea typeface="Microsoft JhengHei" pitchFamily="34" charset="-120"/>
                <a:sym typeface="Times New Roman" pitchFamily="18" charset="0"/>
              </a:rPr>
              <a:t>AI1</a:t>
            </a:r>
            <a:r>
              <a:rPr lang="zh-CN" altLang="en-US" sz="1800" dirty="0" smtClean="0">
                <a:solidFill>
                  <a:srgbClr val="000000"/>
                </a:solidFill>
                <a:latin typeface="Microsoft JhengHei" pitchFamily="34" charset="-120"/>
                <a:ea typeface="Microsoft JhengHei" pitchFamily="34" charset="-120"/>
                <a:sym typeface="Times New Roman" pitchFamily="18" charset="0"/>
              </a:rPr>
              <a:t>：</a:t>
            </a:r>
            <a:r>
              <a:rPr lang="en-US" altLang="zh-CN" sz="1800" dirty="0" smtClean="0">
                <a:solidFill>
                  <a:srgbClr val="000000"/>
                </a:solidFill>
                <a:latin typeface="Microsoft JhengHei" pitchFamily="34" charset="-120"/>
                <a:ea typeface="Microsoft JhengHei" pitchFamily="34" charset="-120"/>
                <a:sym typeface="Times New Roman" pitchFamily="18" charset="0"/>
              </a:rPr>
              <a:t>Tension bar feedback from inverter voltage feedback terminal</a:t>
            </a:r>
            <a:endParaRPr lang="en-US" altLang="zh-CN" sz="1800" dirty="0" smtClean="0">
              <a:solidFill>
                <a:srgbClr val="000000"/>
              </a:solidFill>
              <a:latin typeface="Microsoft JhengHei" pitchFamily="34" charset="-120"/>
              <a:ea typeface="Microsoft JhengHei" pitchFamily="34" charset="-120"/>
              <a:sym typeface="Arial" pitchFamily="34" charset="0"/>
            </a:endParaRPr>
          </a:p>
          <a:p>
            <a:pPr marL="1276350" lvl="2" indent="-323850">
              <a:buClr>
                <a:srgbClr val="00B050"/>
              </a:buClr>
              <a:buFont typeface="Arial" pitchFamily="34" charset="0"/>
              <a:buChar char="•"/>
            </a:pPr>
            <a:r>
              <a:rPr lang="en-US" altLang="zh-CN" sz="1800" dirty="0" smtClean="0">
                <a:solidFill>
                  <a:srgbClr val="000000"/>
                </a:solidFill>
                <a:latin typeface="Microsoft JhengHei" pitchFamily="34" charset="-120"/>
                <a:ea typeface="Microsoft JhengHei" pitchFamily="34" charset="-120"/>
                <a:sym typeface="Times New Roman" pitchFamily="18" charset="0"/>
              </a:rPr>
              <a:t>E</a:t>
            </a:r>
            <a:r>
              <a:rPr lang="zh-CN" altLang="en-US" sz="1800" dirty="0">
                <a:solidFill>
                  <a:srgbClr val="000000"/>
                </a:solidFill>
                <a:latin typeface="Microsoft JhengHei" pitchFamily="34" charset="-120"/>
                <a:ea typeface="Microsoft JhengHei" pitchFamily="34" charset="-120"/>
                <a:sym typeface="Times New Roman" pitchFamily="18" charset="0"/>
              </a:rPr>
              <a:t>（</a:t>
            </a:r>
            <a:r>
              <a:rPr lang="en-US" altLang="zh-CN" sz="1800" dirty="0">
                <a:solidFill>
                  <a:srgbClr val="000000"/>
                </a:solidFill>
                <a:latin typeface="Microsoft JhengHei" pitchFamily="34" charset="-120"/>
                <a:ea typeface="Microsoft JhengHei" pitchFamily="34" charset="-120"/>
                <a:sym typeface="Times New Roman" pitchFamily="18" charset="0"/>
              </a:rPr>
              <a:t>K</a:t>
            </a:r>
            <a:r>
              <a:rPr lang="zh-CN" altLang="en-US" sz="1800" dirty="0">
                <a:solidFill>
                  <a:srgbClr val="000000"/>
                </a:solidFill>
                <a:latin typeface="Microsoft JhengHei" pitchFamily="34" charset="-120"/>
                <a:ea typeface="Microsoft JhengHei" pitchFamily="34" charset="-120"/>
                <a:sym typeface="Times New Roman" pitchFamily="18" charset="0"/>
              </a:rPr>
              <a:t>）</a:t>
            </a:r>
            <a:r>
              <a:rPr lang="zh-CN" altLang="en-US" sz="1800" dirty="0" smtClean="0">
                <a:solidFill>
                  <a:srgbClr val="000000"/>
                </a:solidFill>
                <a:latin typeface="Microsoft JhengHei" pitchFamily="34" charset="-120"/>
                <a:ea typeface="Microsoft JhengHei" pitchFamily="34" charset="-120"/>
                <a:sym typeface="Times New Roman" pitchFamily="18" charset="0"/>
              </a:rPr>
              <a:t>：</a:t>
            </a:r>
            <a:r>
              <a:rPr lang="en-US" altLang="zh-CN" sz="1800" dirty="0" smtClean="0">
                <a:solidFill>
                  <a:srgbClr val="000000"/>
                </a:solidFill>
                <a:latin typeface="Microsoft JhengHei" pitchFamily="34" charset="-120"/>
                <a:ea typeface="Microsoft JhengHei" pitchFamily="34" charset="-120"/>
                <a:sym typeface="Times New Roman" pitchFamily="18" charset="0"/>
              </a:rPr>
              <a:t>Difference of tension bar feedback value and 5V: 5V-AI1</a:t>
            </a:r>
            <a:endParaRPr lang="en-US" altLang="zh-CN" sz="1800" dirty="0" smtClean="0">
              <a:solidFill>
                <a:srgbClr val="000000"/>
              </a:solidFill>
              <a:latin typeface="Microsoft JhengHei" pitchFamily="34" charset="-120"/>
              <a:ea typeface="Microsoft JhengHei" pitchFamily="34" charset="-120"/>
              <a:sym typeface="Arial" pitchFamily="34" charset="0"/>
            </a:endParaRPr>
          </a:p>
          <a:p>
            <a:pPr marL="1276350" lvl="2" indent="-323850">
              <a:buClr>
                <a:srgbClr val="00B050"/>
              </a:buClr>
              <a:buFont typeface="Arial" pitchFamily="34" charset="0"/>
              <a:buChar char="•"/>
            </a:pPr>
            <a:r>
              <a:rPr lang="en-US" altLang="zh-CN" sz="1800" dirty="0" smtClean="0">
                <a:solidFill>
                  <a:srgbClr val="000000"/>
                </a:solidFill>
                <a:latin typeface="Microsoft JhengHei" pitchFamily="34" charset="-120"/>
                <a:ea typeface="Microsoft JhengHei" pitchFamily="34" charset="-120"/>
                <a:sym typeface="Times New Roman" pitchFamily="18" charset="0"/>
              </a:rPr>
              <a:t>AI2</a:t>
            </a:r>
            <a:r>
              <a:rPr lang="zh-CN" altLang="en-US" sz="1800" dirty="0" smtClean="0">
                <a:solidFill>
                  <a:srgbClr val="000000"/>
                </a:solidFill>
                <a:latin typeface="Microsoft JhengHei" pitchFamily="34" charset="-120"/>
                <a:ea typeface="Microsoft JhengHei" pitchFamily="34" charset="-120"/>
                <a:sym typeface="Times New Roman" pitchFamily="18" charset="0"/>
              </a:rPr>
              <a:t>：</a:t>
            </a:r>
            <a:r>
              <a:rPr lang="en-US" altLang="zh-CN" sz="1800" dirty="0" smtClean="0">
                <a:solidFill>
                  <a:srgbClr val="000000"/>
                </a:solidFill>
                <a:latin typeface="Microsoft JhengHei" pitchFamily="34" charset="-120"/>
                <a:ea typeface="Microsoft JhengHei" pitchFamily="34" charset="-120"/>
                <a:sym typeface="Times New Roman" pitchFamily="18" charset="0"/>
              </a:rPr>
              <a:t>Speed value of host drive received through inverter voltage analog terminal or communication mode</a:t>
            </a:r>
            <a:endParaRPr lang="en-US" altLang="zh-CN" sz="1800" dirty="0" smtClean="0">
              <a:solidFill>
                <a:srgbClr val="000000"/>
              </a:solidFill>
              <a:latin typeface="Microsoft JhengHei" pitchFamily="34" charset="-120"/>
              <a:ea typeface="Microsoft JhengHei" pitchFamily="34" charset="-120"/>
              <a:sym typeface="Arial" pitchFamily="34" charset="0"/>
            </a:endParaRPr>
          </a:p>
          <a:p>
            <a:pPr marL="1276350" lvl="2" indent="-323850">
              <a:buClr>
                <a:srgbClr val="00B050"/>
              </a:buClr>
              <a:buFont typeface="Arial" pitchFamily="34" charset="0"/>
              <a:buChar char="•"/>
            </a:pPr>
            <a:r>
              <a:rPr lang="en-US" altLang="zh-CN" sz="1800" dirty="0" smtClean="0">
                <a:solidFill>
                  <a:srgbClr val="000000"/>
                </a:solidFill>
                <a:latin typeface="Microsoft JhengHei" pitchFamily="34" charset="-120"/>
                <a:ea typeface="Microsoft JhengHei" pitchFamily="34" charset="-120"/>
                <a:sym typeface="Times New Roman" pitchFamily="18" charset="0"/>
              </a:rPr>
              <a:t>K1</a:t>
            </a:r>
            <a:r>
              <a:rPr lang="zh-CN" altLang="en-US" sz="1800" dirty="0" smtClean="0">
                <a:solidFill>
                  <a:srgbClr val="000000"/>
                </a:solidFill>
                <a:latin typeface="Microsoft JhengHei" pitchFamily="34" charset="-120"/>
                <a:ea typeface="Microsoft JhengHei" pitchFamily="34" charset="-120"/>
                <a:sym typeface="Times New Roman" pitchFamily="18" charset="0"/>
              </a:rPr>
              <a:t>：</a:t>
            </a:r>
            <a:r>
              <a:rPr lang="en-US" altLang="zh-CN" sz="1800" dirty="0" smtClean="0">
                <a:solidFill>
                  <a:srgbClr val="000000"/>
                </a:solidFill>
                <a:latin typeface="Microsoft JhengHei" pitchFamily="34" charset="-120"/>
                <a:ea typeface="Microsoft JhengHei" pitchFamily="34" charset="-120"/>
                <a:sym typeface="Times New Roman" pitchFamily="18" charset="0"/>
              </a:rPr>
              <a:t>Roll diameter </a:t>
            </a:r>
            <a:r>
              <a:rPr lang="en-US" sz="1800" dirty="0" smtClean="0">
                <a:latin typeface="Microsoft JhengHei" pitchFamily="34" charset="-120"/>
                <a:ea typeface="Microsoft JhengHei" pitchFamily="34" charset="-120"/>
              </a:rPr>
              <a:t>coefficient</a:t>
            </a:r>
            <a:endParaRPr lang="zh-CN" altLang="en-US" sz="1800" dirty="0">
              <a:solidFill>
                <a:srgbClr val="000000"/>
              </a:solidFill>
              <a:latin typeface="Microsoft JhengHei" pitchFamily="34" charset="-120"/>
              <a:ea typeface="Microsoft JhengHei" pitchFamily="34" charset="-120"/>
              <a:sym typeface="Arial" pitchFamily="34" charset="0"/>
            </a:endParaRPr>
          </a:p>
          <a:p>
            <a:endParaRPr lang="zh-CN" altLang="en-US" sz="1800" b="1" i="1" dirty="0">
              <a:latin typeface="Arial" pitchFamily="34" charset="0"/>
              <a:sym typeface="Arial" pitchFamily="34" charset="0"/>
            </a:endParaRPr>
          </a:p>
        </p:txBody>
      </p:sp>
      <p:sp>
        <p:nvSpPr>
          <p:cNvPr id="15368" name="矩形 11"/>
          <p:cNvSpPr>
            <a:spLocks noChangeArrowheads="1"/>
          </p:cNvSpPr>
          <p:nvPr/>
        </p:nvSpPr>
        <p:spPr bwMode="auto">
          <a:xfrm>
            <a:off x="523844" y="1285860"/>
            <a:ext cx="6572296" cy="1477328"/>
          </a:xfrm>
          <a:prstGeom prst="rect">
            <a:avLst/>
          </a:prstGeom>
          <a:noFill/>
          <a:ln w="9525">
            <a:noFill/>
            <a:miter lim="800000"/>
            <a:headEnd/>
            <a:tailEnd/>
          </a:ln>
        </p:spPr>
        <p:txBody>
          <a:bodyPr wrap="square">
            <a:spAutoFit/>
          </a:bodyPr>
          <a:lstStyle/>
          <a:p>
            <a:pPr marL="1276350" lvl="2" indent="-323850">
              <a:buClr>
                <a:srgbClr val="00B050"/>
              </a:buClr>
              <a:buFont typeface="Arial" pitchFamily="34" charset="0"/>
              <a:buChar char="•"/>
            </a:pPr>
            <a:r>
              <a:rPr lang="en-US" altLang="zh-CN" sz="1800" dirty="0" smtClean="0">
                <a:solidFill>
                  <a:srgbClr val="000000"/>
                </a:solidFill>
                <a:latin typeface="Microsoft JhengHei" pitchFamily="34" charset="-120"/>
                <a:ea typeface="Microsoft JhengHei" pitchFamily="34" charset="-120"/>
                <a:sym typeface="Arial" pitchFamily="34" charset="0"/>
              </a:rPr>
              <a:t>Excellent PID function</a:t>
            </a:r>
            <a:endParaRPr lang="en-US" altLang="zh-CN" sz="1800" dirty="0">
              <a:solidFill>
                <a:srgbClr val="000000"/>
              </a:solidFill>
              <a:latin typeface="Microsoft JhengHei" pitchFamily="34" charset="-120"/>
              <a:ea typeface="Microsoft JhengHei" pitchFamily="34" charset="-120"/>
              <a:sym typeface="Arial" pitchFamily="34" charset="0"/>
            </a:endParaRPr>
          </a:p>
          <a:p>
            <a:pPr marL="1276350" lvl="2" indent="-323850">
              <a:buClr>
                <a:srgbClr val="00B050"/>
              </a:buClr>
              <a:buFont typeface="Arial" pitchFamily="34" charset="0"/>
              <a:buChar char="•"/>
            </a:pPr>
            <a:r>
              <a:rPr lang="en-US" altLang="zh-CN" sz="1800" dirty="0" smtClean="0">
                <a:solidFill>
                  <a:srgbClr val="000000"/>
                </a:solidFill>
                <a:latin typeface="Microsoft JhengHei" pitchFamily="34" charset="-120"/>
                <a:ea typeface="Microsoft JhengHei" pitchFamily="34" charset="-120"/>
                <a:sym typeface="Arial" pitchFamily="34" charset="0"/>
              </a:rPr>
              <a:t>High speed precision</a:t>
            </a:r>
            <a:endParaRPr lang="en-US" altLang="zh-CN" sz="1800" dirty="0">
              <a:solidFill>
                <a:srgbClr val="000000"/>
              </a:solidFill>
              <a:latin typeface="Microsoft JhengHei" pitchFamily="34" charset="-120"/>
              <a:ea typeface="Microsoft JhengHei" pitchFamily="34" charset="-120"/>
              <a:sym typeface="Arial" pitchFamily="34" charset="0"/>
            </a:endParaRPr>
          </a:p>
          <a:p>
            <a:pPr marL="1276350" lvl="2" indent="-323850">
              <a:buClr>
                <a:srgbClr val="00B050"/>
              </a:buClr>
              <a:buFont typeface="Arial" pitchFamily="34" charset="0"/>
              <a:buChar char="•"/>
            </a:pPr>
            <a:r>
              <a:rPr lang="en-US" altLang="zh-CN" sz="1800" dirty="0" smtClean="0">
                <a:solidFill>
                  <a:srgbClr val="000000"/>
                </a:solidFill>
                <a:latin typeface="Microsoft JhengHei" pitchFamily="34" charset="-120"/>
                <a:ea typeface="Microsoft JhengHei" pitchFamily="34" charset="-120"/>
                <a:sym typeface="Arial" pitchFamily="34" charset="0"/>
              </a:rPr>
              <a:t>Fast response</a:t>
            </a:r>
            <a:endParaRPr lang="en-US" altLang="zh-CN" sz="1800" dirty="0">
              <a:solidFill>
                <a:srgbClr val="000000"/>
              </a:solidFill>
              <a:latin typeface="Microsoft JhengHei" pitchFamily="34" charset="-120"/>
              <a:ea typeface="Microsoft JhengHei" pitchFamily="34" charset="-120"/>
              <a:sym typeface="Arial" pitchFamily="34" charset="0"/>
            </a:endParaRPr>
          </a:p>
          <a:p>
            <a:pPr marL="1276350" lvl="2" indent="-323850">
              <a:buClr>
                <a:srgbClr val="00B050"/>
              </a:buClr>
              <a:buFont typeface="Arial" pitchFamily="34" charset="0"/>
              <a:buChar char="•"/>
            </a:pPr>
            <a:r>
              <a:rPr lang="en-US" altLang="zh-CN" sz="1800" dirty="0" smtClean="0">
                <a:solidFill>
                  <a:srgbClr val="000000"/>
                </a:solidFill>
                <a:latin typeface="Microsoft JhengHei" pitchFamily="34" charset="-120"/>
                <a:ea typeface="Microsoft JhengHei" pitchFamily="34" charset="-120"/>
                <a:sym typeface="Arial" pitchFamily="34" charset="0"/>
              </a:rPr>
              <a:t>Dynamic adjustment of PID parameters and </a:t>
            </a:r>
            <a:r>
              <a:rPr lang="en-US" sz="1800" dirty="0" smtClean="0">
                <a:latin typeface="Microsoft JhengHei" pitchFamily="34" charset="-120"/>
                <a:ea typeface="Microsoft JhengHei" pitchFamily="34" charset="-120"/>
              </a:rPr>
              <a:t>feed forward </a:t>
            </a:r>
            <a:r>
              <a:rPr lang="en-US" altLang="zh-CN" sz="1800" dirty="0" smtClean="0">
                <a:solidFill>
                  <a:srgbClr val="000000"/>
                </a:solidFill>
                <a:latin typeface="Microsoft JhengHei" pitchFamily="34" charset="-120"/>
                <a:ea typeface="Microsoft JhengHei" pitchFamily="34" charset="-120"/>
                <a:sym typeface="Arial" pitchFamily="34" charset="0"/>
              </a:rPr>
              <a:t>parameters</a:t>
            </a:r>
            <a:endParaRPr lang="zh-CN" altLang="en-US" sz="1800" dirty="0">
              <a:solidFill>
                <a:srgbClr val="000000"/>
              </a:solidFill>
              <a:latin typeface="Microsoft JhengHei" pitchFamily="34" charset="-120"/>
              <a:ea typeface="Microsoft JhengHei" pitchFamily="34" charset="-120"/>
              <a:sym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738158" y="928670"/>
            <a:ext cx="5784850" cy="404813"/>
          </a:xfrm>
          <a:ln/>
        </p:spPr>
        <p:txBody>
          <a:bodyPr/>
          <a:lstStyle/>
          <a:p>
            <a:pPr marL="285750" indent="-285750" algn="l">
              <a:buFont typeface="Wingdings" pitchFamily="2" charset="2"/>
              <a:buChar char="Ø"/>
            </a:pPr>
            <a:r>
              <a:rPr lang="en-US" altLang="zh-CN" sz="2400" b="1" dirty="0" smtClean="0">
                <a:latin typeface="Microsoft JhengHei" pitchFamily="34" charset="-120"/>
                <a:ea typeface="Microsoft JhengHei" pitchFamily="34" charset="-120"/>
              </a:rPr>
              <a:t> Roll diameter description</a:t>
            </a:r>
            <a:endParaRPr lang="zh-CN" altLang="en-US" sz="2400" b="1" dirty="0">
              <a:latin typeface="Microsoft JhengHei" pitchFamily="34" charset="-120"/>
              <a:ea typeface="Microsoft JhengHei" pitchFamily="34" charset="-120"/>
            </a:endParaRPr>
          </a:p>
        </p:txBody>
      </p:sp>
      <p:sp>
        <p:nvSpPr>
          <p:cNvPr id="16388"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zh-CN" altLang="zh-CN">
              <a:solidFill>
                <a:srgbClr val="000000"/>
              </a:solidFill>
              <a:sym typeface="Arial" pitchFamily="34" charset="0"/>
            </a:endParaRPr>
          </a:p>
        </p:txBody>
      </p:sp>
      <p:pic>
        <p:nvPicPr>
          <p:cNvPr id="16389" name="Object 3"/>
          <p:cNvPicPr>
            <a:picLocks noChangeAspect="1" noChangeArrowheads="1"/>
          </p:cNvPicPr>
          <p:nvPr/>
        </p:nvPicPr>
        <p:blipFill>
          <a:blip r:embed="rId2"/>
          <a:srcRect/>
          <a:stretch>
            <a:fillRect/>
          </a:stretch>
        </p:blipFill>
        <p:spPr bwMode="auto">
          <a:xfrm>
            <a:off x="452406" y="2214554"/>
            <a:ext cx="5381656" cy="3415296"/>
          </a:xfrm>
          <a:prstGeom prst="rect">
            <a:avLst/>
          </a:prstGeom>
          <a:noFill/>
          <a:ln w="9525">
            <a:noFill/>
            <a:miter lim="800000"/>
            <a:headEnd/>
            <a:tailEnd/>
          </a:ln>
        </p:spPr>
      </p:pic>
      <p:sp>
        <p:nvSpPr>
          <p:cNvPr id="16390" name="Rectangle 4"/>
          <p:cNvSpPr>
            <a:spLocks noChangeArrowheads="1"/>
          </p:cNvSpPr>
          <p:nvPr/>
        </p:nvSpPr>
        <p:spPr bwMode="auto">
          <a:xfrm>
            <a:off x="1238224" y="1785926"/>
            <a:ext cx="3000372" cy="307777"/>
          </a:xfrm>
          <a:prstGeom prst="rect">
            <a:avLst/>
          </a:prstGeom>
          <a:noFill/>
          <a:ln w="9525">
            <a:noFill/>
            <a:miter lim="800000"/>
            <a:headEnd/>
            <a:tailEnd/>
          </a:ln>
        </p:spPr>
        <p:txBody>
          <a:bodyPr wrap="square" anchor="ctr">
            <a:spAutoFit/>
          </a:bodyPr>
          <a:lstStyle/>
          <a:p>
            <a:pPr eaLnBrk="1" hangingPunct="1"/>
            <a:r>
              <a:rPr lang="en-US" altLang="zh-CN" sz="1400" b="1" i="1" dirty="0" smtClean="0">
                <a:solidFill>
                  <a:schemeClr val="accent1"/>
                </a:solidFill>
                <a:latin typeface="Microsoft JhengHei" pitchFamily="34" charset="-120"/>
                <a:ea typeface="Microsoft JhengHei" pitchFamily="34" charset="-120"/>
                <a:sym typeface="Times New Roman" pitchFamily="18" charset="0"/>
              </a:rPr>
              <a:t>Tension bar  </a:t>
            </a:r>
            <a:r>
              <a:rPr lang="en-US" sz="1400" b="1" dirty="0" smtClean="0">
                <a:solidFill>
                  <a:schemeClr val="accent1"/>
                </a:solidFill>
                <a:latin typeface="Microsoft JhengHei" pitchFamily="34" charset="-120"/>
                <a:ea typeface="Microsoft JhengHei" pitchFamily="34" charset="-120"/>
              </a:rPr>
              <a:t>schematic diagram</a:t>
            </a:r>
            <a:r>
              <a:rPr lang="en-US" sz="1400" b="1" i="1" dirty="0" smtClean="0">
                <a:solidFill>
                  <a:schemeClr val="accent1"/>
                </a:solidFill>
                <a:latin typeface="Microsoft JhengHei" pitchFamily="34" charset="-120"/>
                <a:ea typeface="Microsoft JhengHei" pitchFamily="34" charset="-120"/>
                <a:sym typeface="Times New Roman" pitchFamily="18" charset="0"/>
              </a:rPr>
              <a:t>:</a:t>
            </a:r>
            <a:endParaRPr lang="zh-CN" altLang="en-US" sz="1400" b="1" i="1" dirty="0">
              <a:solidFill>
                <a:schemeClr val="accent1"/>
              </a:solidFill>
              <a:latin typeface="Microsoft JhengHei" pitchFamily="34" charset="-120"/>
              <a:ea typeface="Microsoft JhengHei" pitchFamily="34" charset="-120"/>
              <a:sym typeface="Arial" pitchFamily="34" charset="0"/>
            </a:endParaRPr>
          </a:p>
        </p:txBody>
      </p:sp>
      <p:pic>
        <p:nvPicPr>
          <p:cNvPr id="16391" name="Object 5"/>
          <p:cNvPicPr>
            <a:picLocks noChangeAspect="1" noChangeArrowheads="1"/>
          </p:cNvPicPr>
          <p:nvPr/>
        </p:nvPicPr>
        <p:blipFill>
          <a:blip r:embed="rId3"/>
          <a:srcRect/>
          <a:stretch>
            <a:fillRect/>
          </a:stretch>
        </p:blipFill>
        <p:spPr bwMode="auto">
          <a:xfrm>
            <a:off x="4953000" y="2071688"/>
            <a:ext cx="4071966" cy="3902770"/>
          </a:xfrm>
          <a:prstGeom prst="rect">
            <a:avLst/>
          </a:prstGeom>
          <a:noFill/>
          <a:ln w="9525">
            <a:noFill/>
            <a:miter lim="800000"/>
            <a:headEnd/>
            <a:tailEnd/>
          </a:ln>
        </p:spPr>
      </p:pic>
      <p:sp>
        <p:nvSpPr>
          <p:cNvPr id="9" name="矩形 8"/>
          <p:cNvSpPr/>
          <p:nvPr/>
        </p:nvSpPr>
        <p:spPr>
          <a:xfrm>
            <a:off x="1523976" y="2285992"/>
            <a:ext cx="1785950" cy="428628"/>
          </a:xfrm>
          <a:prstGeom prst="rect">
            <a:avLst/>
          </a:prstGeom>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400" dirty="0" smtClean="0">
                <a:solidFill>
                  <a:srgbClr val="C00000"/>
                </a:solidFill>
              </a:rPr>
              <a:t>Tension feedback balance bar</a:t>
            </a:r>
            <a:endParaRPr lang="zh-CN" altLang="en-US" sz="1400" dirty="0">
              <a:solidFill>
                <a:srgbClr val="C00000"/>
              </a:solidFill>
            </a:endParaRPr>
          </a:p>
        </p:txBody>
      </p:sp>
      <p:sp>
        <p:nvSpPr>
          <p:cNvPr id="10" name="矩形 9"/>
          <p:cNvSpPr/>
          <p:nvPr/>
        </p:nvSpPr>
        <p:spPr>
          <a:xfrm>
            <a:off x="6310322" y="2143116"/>
            <a:ext cx="1285884" cy="428628"/>
          </a:xfrm>
          <a:prstGeom prst="rect">
            <a:avLst/>
          </a:prstGeom>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400" dirty="0" smtClean="0">
                <a:solidFill>
                  <a:srgbClr val="C00000"/>
                </a:solidFill>
              </a:rPr>
              <a:t>Roll diameter coefficient </a:t>
            </a:r>
            <a:endParaRPr lang="zh-CN" altLang="en-US" sz="1400" dirty="0">
              <a:solidFill>
                <a:srgbClr val="C0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zh-CN" altLang="zh-CN">
              <a:solidFill>
                <a:srgbClr val="000000"/>
              </a:solidFill>
              <a:sym typeface="Arial" pitchFamily="34" charset="0"/>
            </a:endParaRPr>
          </a:p>
        </p:txBody>
      </p:sp>
      <p:graphicFrame>
        <p:nvGraphicFramePr>
          <p:cNvPr id="17412" name="Group 4"/>
          <p:cNvGraphicFramePr>
            <a:graphicFrameLocks noGrp="1"/>
          </p:cNvGraphicFramePr>
          <p:nvPr/>
        </p:nvGraphicFramePr>
        <p:xfrm>
          <a:off x="595281" y="1357307"/>
          <a:ext cx="8286810" cy="4593522"/>
        </p:xfrm>
        <a:graphic>
          <a:graphicData uri="http://schemas.openxmlformats.org/drawingml/2006/table">
            <a:tbl>
              <a:tblPr/>
              <a:tblGrid>
                <a:gridCol w="2762270"/>
                <a:gridCol w="2762270"/>
                <a:gridCol w="2762270"/>
              </a:tblGrid>
              <a:tr h="227513">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400" b="1"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Function code</a:t>
                      </a:r>
                      <a:endParaRPr kumimoji="0" lang="zh-CN" altLang="en-US" sz="1400" b="1"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400" b="1"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Name</a:t>
                      </a:r>
                      <a:endParaRPr kumimoji="0" lang="zh-CN" altLang="en-US" sz="1400" b="1"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400" b="1"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Recommended value</a:t>
                      </a:r>
                      <a:endParaRPr kumimoji="0" lang="zh-CN" altLang="en-US" sz="1400" b="1"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F01.08</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defRPr/>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Maximum frequency(</a:t>
                      </a:r>
                      <a:r>
                        <a:rPr kumimoji="0" lang="en-US" sz="1200" b="0" i="0" u="none" strike="noStrike" cap="none" normalizeH="0" baseline="0" dirty="0" err="1" smtClean="0">
                          <a:ln>
                            <a:noFill/>
                          </a:ln>
                          <a:solidFill>
                            <a:srgbClr val="000000"/>
                          </a:solidFill>
                          <a:effectLst/>
                          <a:latin typeface="Microsoft JhengHei" pitchFamily="34" charset="-120"/>
                          <a:ea typeface="Microsoft JhengHei" pitchFamily="34" charset="-120"/>
                          <a:sym typeface="Times New Roman" pitchFamily="18" charset="0"/>
                        </a:rPr>
                        <a:t>Fmax</a:t>
                      </a: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75.00Hz</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F01.09</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defRPr/>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Upper limit frequency(</a:t>
                      </a:r>
                      <a:r>
                        <a:rPr kumimoji="0" lang="en-US" sz="1200" b="0" i="0" u="none" strike="noStrike" cap="none" normalizeH="0" baseline="0" dirty="0" err="1" smtClean="0">
                          <a:ln>
                            <a:noFill/>
                          </a:ln>
                          <a:solidFill>
                            <a:srgbClr val="000000"/>
                          </a:solidFill>
                          <a:effectLst/>
                          <a:latin typeface="Microsoft JhengHei" pitchFamily="34" charset="-120"/>
                          <a:ea typeface="Microsoft JhengHei" pitchFamily="34" charset="-120"/>
                          <a:sym typeface="Times New Roman" pitchFamily="18" charset="0"/>
                        </a:rPr>
                        <a:t>Fup</a:t>
                      </a: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75.00Hz</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F02.00</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defRPr/>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Run command source</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defRPr/>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1</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Terminal control (LED on)</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F02.02</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Reverse –proof  action</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1</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Reverse disabled</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F02.12</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Stop mode</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0</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Coast to stop</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F02.14</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Stop DC braking current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10.0%</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F02.16</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Stop DC braking time </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1.5s</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F03.00</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err="1" smtClean="0">
                          <a:ln>
                            <a:noFill/>
                          </a:ln>
                          <a:solidFill>
                            <a:srgbClr val="000000"/>
                          </a:solidFill>
                          <a:effectLst/>
                          <a:latin typeface="Microsoft JhengHei" pitchFamily="34" charset="-120"/>
                          <a:ea typeface="Microsoft JhengHei" pitchFamily="34" charset="-120"/>
                          <a:sym typeface="Times New Roman" pitchFamily="18" charset="0"/>
                        </a:rPr>
                        <a:t>Accel</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 time 1</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2.0s</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F03.01</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err="1" smtClean="0">
                          <a:ln>
                            <a:noFill/>
                          </a:ln>
                          <a:solidFill>
                            <a:srgbClr val="000000"/>
                          </a:solidFill>
                          <a:effectLst/>
                          <a:latin typeface="Microsoft JhengHei" pitchFamily="34" charset="-120"/>
                          <a:ea typeface="Microsoft JhengHei" pitchFamily="34" charset="-120"/>
                          <a:sym typeface="Times New Roman" pitchFamily="18" charset="0"/>
                        </a:rPr>
                        <a:t>Decel</a:t>
                      </a: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 time 1</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2.0s</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F03.08</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Jog </a:t>
                      </a:r>
                      <a:r>
                        <a:rPr kumimoji="0" lang="en-US" altLang="zh-CN" sz="1200" b="0" i="0" u="none" strike="noStrike" cap="none" normalizeH="0" baseline="0" dirty="0" err="1" smtClean="0">
                          <a:ln>
                            <a:noFill/>
                          </a:ln>
                          <a:solidFill>
                            <a:srgbClr val="000000"/>
                          </a:solidFill>
                          <a:effectLst/>
                          <a:latin typeface="Microsoft JhengHei" pitchFamily="34" charset="-120"/>
                          <a:ea typeface="Microsoft JhengHei" pitchFamily="34" charset="-120"/>
                          <a:sym typeface="Times New Roman" pitchFamily="18" charset="0"/>
                        </a:rPr>
                        <a:t>accel</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 time </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2.0s</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F03.09</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Jog </a:t>
                      </a:r>
                      <a:r>
                        <a:rPr kumimoji="0" lang="en-US" altLang="zh-CN" sz="1200" b="0" i="0" u="none" strike="noStrike" cap="none" normalizeH="0" baseline="0" dirty="0" err="1" smtClean="0">
                          <a:ln>
                            <a:noFill/>
                          </a:ln>
                          <a:solidFill>
                            <a:srgbClr val="000000"/>
                          </a:solidFill>
                          <a:effectLst/>
                          <a:latin typeface="Microsoft JhengHei" pitchFamily="34" charset="-120"/>
                          <a:ea typeface="Microsoft JhengHei" pitchFamily="34" charset="-120"/>
                          <a:sym typeface="Times New Roman" pitchFamily="18" charset="0"/>
                        </a:rPr>
                        <a:t>decel</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 time </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2.0s</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F04.00</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Function of terminal DI1</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1</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Running forward</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FWD</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F04.01</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Function of terminal DI2</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4:   Jog  forward </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FJOG</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F04.02</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Function of terminal DI3</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7</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Fault reset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70777">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F04.03</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Function of terminal DI4</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5</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Jog reverse</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RJOG</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F04.04</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Function of terminal DI5</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defRPr/>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39</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Line break fault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F04.15</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FWD/REV terminal control mode</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2</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Three-wire mode 1 </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90023">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smtClean="0">
                          <a:ln>
                            <a:noFill/>
                          </a:ln>
                          <a:solidFill>
                            <a:srgbClr val="000000"/>
                          </a:solidFill>
                          <a:effectLst/>
                          <a:latin typeface="Microsoft JhengHei" pitchFamily="34" charset="-120"/>
                          <a:ea typeface="Microsoft JhengHei" pitchFamily="34" charset="-120"/>
                          <a:sym typeface="宋体" pitchFamily="2" charset="-122"/>
                        </a:rPr>
                        <a:t>F05.00</a:t>
                      </a:r>
                      <a:endParaRPr kumimoji="0" lang="zh-CN" altLang="en-US" sz="1200" b="0" i="0" u="none" strike="noStrike" cap="none" normalizeH="0" baseline="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Y1</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 </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output function </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3</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Frequency-level detection</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FDT1) output</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F05.10</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FDT1</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 </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upper bound</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1.00Hz</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F05.11</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FDT1</a:t>
                      </a: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rPr>
                        <a:t> lower bound</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2.00Hz</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5011">
                <a:tc>
                  <a:txBody>
                    <a:bodyPr/>
                    <a:lstStyle/>
                    <a:p>
                      <a:pPr marL="0" marR="0" lvl="0" indent="0" algn="ctr" defTabSz="774700" rtl="0" eaLnBrk="0" fontAlgn="base" latinLnBrk="0" hangingPunct="0">
                        <a:lnSpc>
                          <a:spcPct val="100000"/>
                        </a:lnSpc>
                        <a:spcBef>
                          <a:spcPct val="0"/>
                        </a:spcBef>
                        <a:spcAft>
                          <a:spcPct val="0"/>
                        </a:spcAft>
                        <a:buClrTx/>
                        <a:buSzTx/>
                        <a:buFont typeface="Arial" pitchFamily="34" charset="0"/>
                        <a:buNone/>
                        <a:tabLst/>
                      </a:pPr>
                      <a:r>
                        <a:rPr kumimoji="0" 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H00.00</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just"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Type of wire drawing machine</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anchor="ct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774700" rtl="0" eaLnBrk="0" fontAlgn="base" latinLnBrk="0" hangingPunct="0">
                        <a:lnSpc>
                          <a:spcPct val="100000"/>
                        </a:lnSpc>
                        <a:spcBef>
                          <a:spcPct val="0"/>
                        </a:spcBef>
                        <a:spcAft>
                          <a:spcPct val="0"/>
                        </a:spcAft>
                        <a:buClrTx/>
                        <a:buSzTx/>
                        <a:buFont typeface="Arial" pitchFamily="34" charset="0"/>
                        <a:buNone/>
                        <a:tabLst/>
                      </a:pP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1</a:t>
                      </a:r>
                      <a:r>
                        <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a:t>
                      </a:r>
                      <a:r>
                        <a:rPr kumimoji="0" lang="en-US" altLang="zh-CN" sz="1200" b="0" i="0" u="none" strike="noStrike" cap="none" normalizeH="0" baseline="0" dirty="0" smtClean="0">
                          <a:ln>
                            <a:noFill/>
                          </a:ln>
                          <a:solidFill>
                            <a:srgbClr val="000000"/>
                          </a:solidFill>
                          <a:effectLst/>
                          <a:latin typeface="Microsoft JhengHei" pitchFamily="34" charset="-120"/>
                          <a:ea typeface="Microsoft JhengHei" pitchFamily="34" charset="-120"/>
                          <a:sym typeface="宋体" pitchFamily="2" charset="-122"/>
                        </a:rPr>
                        <a:t>Winding drive</a:t>
                      </a:r>
                      <a:endParaRPr kumimoji="0" lang="zh-CN" altLang="en-US" sz="1200" b="0" i="0" u="none" strike="noStrike" cap="none" normalizeH="0" baseline="0" dirty="0" smtClean="0">
                        <a:ln>
                          <a:noFill/>
                        </a:ln>
                        <a:solidFill>
                          <a:srgbClr val="000000"/>
                        </a:solidFill>
                        <a:effectLst/>
                        <a:latin typeface="Microsoft JhengHei" pitchFamily="34" charset="-120"/>
                        <a:ea typeface="Microsoft JhengHei" pitchFamily="34" charset="-120"/>
                        <a:sym typeface="Times New Roman" pitchFamily="18" charset="0"/>
                      </a:endParaRPr>
                    </a:p>
                  </a:txBody>
                  <a:tcPr marL="68580" marR="68580" marT="0" marB="0"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17510" name="Rectangle 4"/>
          <p:cNvSpPr>
            <a:spLocks noChangeArrowheads="1"/>
          </p:cNvSpPr>
          <p:nvPr/>
        </p:nvSpPr>
        <p:spPr bwMode="auto">
          <a:xfrm>
            <a:off x="523844" y="714356"/>
            <a:ext cx="8072494" cy="461665"/>
          </a:xfrm>
          <a:prstGeom prst="rect">
            <a:avLst/>
          </a:prstGeom>
          <a:noFill/>
          <a:ln w="9525">
            <a:noFill/>
            <a:miter lim="800000"/>
            <a:headEnd/>
            <a:tailEnd/>
          </a:ln>
        </p:spPr>
        <p:txBody>
          <a:bodyPr wrap="square" anchor="ctr">
            <a:spAutoFit/>
          </a:bodyPr>
          <a:lstStyle/>
          <a:p>
            <a:pPr eaLnBrk="1" hangingPunct="1">
              <a:buClr>
                <a:srgbClr val="00B050"/>
              </a:buClr>
              <a:buFont typeface="Wingdings" pitchFamily="2" charset="2"/>
              <a:buChar char="Ø"/>
            </a:pPr>
            <a:r>
              <a:rPr lang="en-US" altLang="zh-CN" b="1" dirty="0" smtClean="0">
                <a:latin typeface="Microsoft JhengHei" pitchFamily="34" charset="-120"/>
                <a:ea typeface="Microsoft JhengHei" pitchFamily="34" charset="-120"/>
                <a:sym typeface="宋体" pitchFamily="2" charset="-122"/>
              </a:rPr>
              <a:t> Winding inverter parameter recommended </a:t>
            </a:r>
            <a:endParaRPr lang="zh-CN" altLang="en-US" b="1" dirty="0">
              <a:latin typeface="Microsoft JhengHei" pitchFamily="34" charset="-120"/>
              <a:ea typeface="Microsoft JhengHei" pitchFamily="34" charset="-120"/>
              <a:sym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zh-CN" altLang="zh-CN">
              <a:solidFill>
                <a:srgbClr val="000000"/>
              </a:solidFill>
              <a:sym typeface="Arial" pitchFamily="34" charset="0"/>
            </a:endParaRPr>
          </a:p>
        </p:txBody>
      </p:sp>
      <p:sp>
        <p:nvSpPr>
          <p:cNvPr id="18436" name="Rectangle 4"/>
          <p:cNvSpPr>
            <a:spLocks noChangeArrowheads="1"/>
          </p:cNvSpPr>
          <p:nvPr/>
        </p:nvSpPr>
        <p:spPr bwMode="auto">
          <a:xfrm>
            <a:off x="452406" y="642918"/>
            <a:ext cx="4500594" cy="461665"/>
          </a:xfrm>
          <a:prstGeom prst="rect">
            <a:avLst/>
          </a:prstGeom>
          <a:noFill/>
          <a:ln w="9525">
            <a:noFill/>
            <a:miter lim="800000"/>
            <a:headEnd/>
            <a:tailEnd/>
          </a:ln>
        </p:spPr>
        <p:txBody>
          <a:bodyPr wrap="square" anchor="ctr">
            <a:spAutoFit/>
          </a:bodyPr>
          <a:lstStyle/>
          <a:p>
            <a:pPr eaLnBrk="1" hangingPunct="1">
              <a:buClr>
                <a:srgbClr val="00B050"/>
              </a:buClr>
              <a:buFont typeface="Wingdings" pitchFamily="2" charset="2"/>
              <a:buChar char="Ø"/>
            </a:pPr>
            <a:r>
              <a:rPr lang="en-US" altLang="zh-CN" b="1" dirty="0" smtClean="0">
                <a:latin typeface="Microsoft JhengHei" pitchFamily="34" charset="-120"/>
                <a:ea typeface="Microsoft JhengHei" pitchFamily="34" charset="-120"/>
                <a:sym typeface="宋体" pitchFamily="2" charset="-122"/>
              </a:rPr>
              <a:t> Other parameter setting</a:t>
            </a:r>
            <a:endParaRPr lang="zh-CN" altLang="en-US" b="1" dirty="0">
              <a:latin typeface="Microsoft JhengHei" pitchFamily="34" charset="-120"/>
              <a:ea typeface="Microsoft JhengHei" pitchFamily="34" charset="-120"/>
              <a:sym typeface="Arial" pitchFamily="34" charset="0"/>
            </a:endParaRPr>
          </a:p>
        </p:txBody>
      </p:sp>
      <p:graphicFrame>
        <p:nvGraphicFramePr>
          <p:cNvPr id="18437" name="Group 5"/>
          <p:cNvGraphicFramePr>
            <a:graphicFrameLocks noGrp="1"/>
          </p:cNvGraphicFramePr>
          <p:nvPr/>
        </p:nvGraphicFramePr>
        <p:xfrm>
          <a:off x="1023910" y="1142984"/>
          <a:ext cx="7143801" cy="1280160"/>
        </p:xfrm>
        <a:graphic>
          <a:graphicData uri="http://schemas.openxmlformats.org/drawingml/2006/table">
            <a:tbl>
              <a:tblPr/>
              <a:tblGrid>
                <a:gridCol w="879084"/>
                <a:gridCol w="1549808"/>
                <a:gridCol w="2714644"/>
                <a:gridCol w="1714513"/>
                <a:gridCol w="285752"/>
              </a:tblGrid>
              <a:tr h="1071570">
                <a:tc>
                  <a:txBody>
                    <a:bodyPr/>
                    <a:lstStyle/>
                    <a:p>
                      <a:pPr algn="ctr">
                        <a:spcAft>
                          <a:spcPts val="0"/>
                        </a:spcAft>
                      </a:pPr>
                      <a:r>
                        <a:rPr lang="en-US" sz="1200" kern="0" dirty="0">
                          <a:latin typeface="Microsoft JhengHei" pitchFamily="34" charset="-120"/>
                          <a:ea typeface="Microsoft JhengHei" pitchFamily="34" charset="-120"/>
                          <a:cs typeface="Times New Roman"/>
                        </a:rPr>
                        <a:t>H00.23</a:t>
                      </a:r>
                      <a:endParaRPr lang="zh-CN" sz="1200" kern="100" dirty="0">
                        <a:latin typeface="Microsoft JhengHei" pitchFamily="34" charset="-120"/>
                        <a:ea typeface="Microsoft JhengHei" pitchFamily="34" charset="-120"/>
                        <a:cs typeface="Times New Roman"/>
                      </a:endParaRPr>
                    </a:p>
                  </a:txBody>
                  <a:tcPr marL="68580" marR="68580" marT="0"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2F2F2"/>
                    </a:solidFill>
                  </a:tcPr>
                </a:tc>
                <a:tc>
                  <a:txBody>
                    <a:bodyPr/>
                    <a:lstStyle/>
                    <a:p>
                      <a:pPr algn="ctr">
                        <a:spcAft>
                          <a:spcPts val="0"/>
                        </a:spcAft>
                      </a:pPr>
                      <a:r>
                        <a:rPr lang="en-US" sz="1200" kern="0" dirty="0">
                          <a:latin typeface="Microsoft JhengHei" pitchFamily="34" charset="-120"/>
                          <a:ea typeface="Microsoft JhengHei" pitchFamily="34" charset="-120"/>
                          <a:cs typeface="Times New Roman"/>
                        </a:rPr>
                        <a:t>Wire break control mode</a:t>
                      </a:r>
                      <a:endParaRPr lang="zh-CN" sz="1200" kern="100" dirty="0">
                        <a:latin typeface="Microsoft JhengHei" pitchFamily="34" charset="-120"/>
                        <a:ea typeface="Microsoft JhengHei" pitchFamily="34" charset="-120"/>
                        <a:cs typeface="Times New Roman"/>
                      </a:endParaRPr>
                    </a:p>
                  </a:txBody>
                  <a:tcPr marL="68580" marR="68580" marT="0"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just">
                        <a:spcAft>
                          <a:spcPts val="0"/>
                        </a:spcAft>
                      </a:pPr>
                      <a:r>
                        <a:rPr lang="en-US" sz="1200" kern="0" dirty="0" smtClean="0">
                          <a:latin typeface="Microsoft JhengHei" pitchFamily="34" charset="-120"/>
                          <a:ea typeface="Microsoft JhengHei" pitchFamily="34" charset="-120"/>
                          <a:cs typeface="Times New Roman"/>
                        </a:rPr>
                        <a:t>Unit</a:t>
                      </a:r>
                      <a:r>
                        <a:rPr lang="zh-CN" sz="1200" kern="0" dirty="0" smtClean="0">
                          <a:latin typeface="Microsoft JhengHei" pitchFamily="34" charset="-120"/>
                          <a:ea typeface="Microsoft JhengHei" pitchFamily="34" charset="-120"/>
                          <a:cs typeface="Arial"/>
                        </a:rPr>
                        <a:t>：</a:t>
                      </a:r>
                      <a:r>
                        <a:rPr lang="en-US" sz="1200" kern="0" dirty="0">
                          <a:latin typeface="Microsoft JhengHei" pitchFamily="34" charset="-120"/>
                          <a:ea typeface="Microsoft JhengHei" pitchFamily="34" charset="-120"/>
                          <a:cs typeface="Times New Roman"/>
                        </a:rPr>
                        <a:t>Wire break determine mode</a:t>
                      </a:r>
                      <a:endParaRPr lang="zh-CN" sz="1200" kern="100" dirty="0">
                        <a:latin typeface="Microsoft JhengHei" pitchFamily="34" charset="-120"/>
                        <a:ea typeface="Microsoft JhengHei" pitchFamily="34" charset="-120"/>
                        <a:cs typeface="Times New Roman"/>
                      </a:endParaRPr>
                    </a:p>
                    <a:p>
                      <a:pPr algn="just">
                        <a:spcAft>
                          <a:spcPts val="0"/>
                        </a:spcAft>
                      </a:pPr>
                      <a:r>
                        <a:rPr lang="en-US" sz="1200" kern="0" dirty="0">
                          <a:latin typeface="Microsoft JhengHei" pitchFamily="34" charset="-120"/>
                          <a:ea typeface="Microsoft JhengHei" pitchFamily="34" charset="-120"/>
                          <a:cs typeface="Times New Roman"/>
                        </a:rPr>
                        <a:t> 0</a:t>
                      </a:r>
                      <a:r>
                        <a:rPr lang="zh-CN" sz="1200" kern="0" dirty="0">
                          <a:latin typeface="Microsoft JhengHei" pitchFamily="34" charset="-120"/>
                          <a:ea typeface="Microsoft JhengHei" pitchFamily="34" charset="-120"/>
                          <a:cs typeface="Arial"/>
                        </a:rPr>
                        <a:t>：</a:t>
                      </a:r>
                      <a:r>
                        <a:rPr lang="en-US" sz="1200" kern="0" dirty="0">
                          <a:latin typeface="Microsoft JhengHei" pitchFamily="34" charset="-120"/>
                          <a:ea typeface="Microsoft JhengHei" pitchFamily="34" charset="-120"/>
                          <a:cs typeface="Times New Roman"/>
                        </a:rPr>
                        <a:t>Automatic determine</a:t>
                      </a:r>
                      <a:endParaRPr lang="zh-CN" sz="1200" kern="100" dirty="0">
                        <a:latin typeface="Microsoft JhengHei" pitchFamily="34" charset="-120"/>
                        <a:ea typeface="Microsoft JhengHei" pitchFamily="34" charset="-120"/>
                        <a:cs typeface="Times New Roman"/>
                      </a:endParaRPr>
                    </a:p>
                    <a:p>
                      <a:pPr algn="just">
                        <a:spcAft>
                          <a:spcPts val="0"/>
                        </a:spcAft>
                      </a:pPr>
                      <a:r>
                        <a:rPr lang="en-US" sz="1200" kern="0" dirty="0">
                          <a:latin typeface="Microsoft JhengHei" pitchFamily="34" charset="-120"/>
                          <a:ea typeface="Microsoft JhengHei" pitchFamily="34" charset="-120"/>
                          <a:cs typeface="Times New Roman"/>
                        </a:rPr>
                        <a:t> 1</a:t>
                      </a:r>
                      <a:r>
                        <a:rPr lang="zh-CN" sz="1200" kern="0" dirty="0">
                          <a:latin typeface="Microsoft JhengHei" pitchFamily="34" charset="-120"/>
                          <a:ea typeface="Microsoft JhengHei" pitchFamily="34" charset="-120"/>
                          <a:cs typeface="Arial"/>
                        </a:rPr>
                        <a:t>：</a:t>
                      </a:r>
                      <a:r>
                        <a:rPr lang="en-US" sz="1200" kern="0" dirty="0">
                          <a:latin typeface="Microsoft JhengHei" pitchFamily="34" charset="-120"/>
                          <a:ea typeface="Microsoft JhengHei" pitchFamily="34" charset="-120"/>
                          <a:cs typeface="Times New Roman"/>
                        </a:rPr>
                        <a:t>External signal</a:t>
                      </a:r>
                      <a:endParaRPr lang="zh-CN" sz="1200" kern="100" dirty="0">
                        <a:latin typeface="Microsoft JhengHei" pitchFamily="34" charset="-120"/>
                        <a:ea typeface="Microsoft JhengHei" pitchFamily="34" charset="-120"/>
                        <a:cs typeface="Times New Roman"/>
                      </a:endParaRPr>
                    </a:p>
                    <a:p>
                      <a:pPr algn="just">
                        <a:spcAft>
                          <a:spcPts val="0"/>
                        </a:spcAft>
                      </a:pPr>
                      <a:r>
                        <a:rPr lang="en-US" sz="1200" kern="0" dirty="0">
                          <a:latin typeface="Microsoft JhengHei" pitchFamily="34" charset="-120"/>
                          <a:ea typeface="Microsoft JhengHei" pitchFamily="34" charset="-120"/>
                          <a:cs typeface="Times New Roman"/>
                        </a:rPr>
                        <a:t>Tens</a:t>
                      </a:r>
                      <a:r>
                        <a:rPr lang="zh-CN" sz="1200" kern="0" dirty="0">
                          <a:latin typeface="Microsoft JhengHei" pitchFamily="34" charset="-120"/>
                          <a:ea typeface="Microsoft JhengHei" pitchFamily="34" charset="-120"/>
                          <a:cs typeface="Arial"/>
                        </a:rPr>
                        <a:t>：</a:t>
                      </a:r>
                      <a:r>
                        <a:rPr lang="en-US" sz="1200" kern="0" dirty="0">
                          <a:latin typeface="Microsoft JhengHei" pitchFamily="34" charset="-120"/>
                          <a:ea typeface="Microsoft JhengHei" pitchFamily="34" charset="-120"/>
                          <a:cs typeface="Times New Roman"/>
                        </a:rPr>
                        <a:t>Wire break VFD statue</a:t>
                      </a:r>
                      <a:endParaRPr lang="zh-CN" sz="1200" kern="100" dirty="0">
                        <a:latin typeface="Microsoft JhengHei" pitchFamily="34" charset="-120"/>
                        <a:ea typeface="Microsoft JhengHei" pitchFamily="34" charset="-120"/>
                        <a:cs typeface="Times New Roman"/>
                      </a:endParaRPr>
                    </a:p>
                    <a:p>
                      <a:pPr algn="just">
                        <a:spcAft>
                          <a:spcPts val="0"/>
                        </a:spcAft>
                      </a:pPr>
                      <a:r>
                        <a:rPr lang="en-US" sz="1200" kern="0" dirty="0">
                          <a:latin typeface="Microsoft JhengHei" pitchFamily="34" charset="-120"/>
                          <a:ea typeface="Microsoft JhengHei" pitchFamily="34" charset="-120"/>
                          <a:cs typeface="Times New Roman"/>
                        </a:rPr>
                        <a:t> 0</a:t>
                      </a:r>
                      <a:r>
                        <a:rPr lang="zh-CN" sz="1200" kern="0" dirty="0">
                          <a:latin typeface="Microsoft JhengHei" pitchFamily="34" charset="-120"/>
                          <a:ea typeface="Microsoft JhengHei" pitchFamily="34" charset="-120"/>
                          <a:cs typeface="Arial"/>
                        </a:rPr>
                        <a:t>：</a:t>
                      </a:r>
                      <a:r>
                        <a:rPr lang="en-US" sz="1200" kern="0" dirty="0">
                          <a:latin typeface="Microsoft JhengHei" pitchFamily="34" charset="-120"/>
                          <a:ea typeface="Microsoft JhengHei" pitchFamily="34" charset="-120"/>
                          <a:cs typeface="Times New Roman"/>
                        </a:rPr>
                        <a:t>Constant running </a:t>
                      </a:r>
                      <a:endParaRPr lang="zh-CN" sz="1200" kern="100" dirty="0">
                        <a:latin typeface="Microsoft JhengHei" pitchFamily="34" charset="-120"/>
                        <a:ea typeface="Microsoft JhengHei" pitchFamily="34" charset="-120"/>
                        <a:cs typeface="Times New Roman"/>
                      </a:endParaRPr>
                    </a:p>
                    <a:p>
                      <a:pPr algn="just">
                        <a:spcAft>
                          <a:spcPts val="0"/>
                        </a:spcAft>
                      </a:pPr>
                      <a:r>
                        <a:rPr lang="en-US" sz="1200" kern="0" dirty="0">
                          <a:latin typeface="Microsoft JhengHei" pitchFamily="34" charset="-120"/>
                          <a:ea typeface="Microsoft JhengHei" pitchFamily="34" charset="-120"/>
                          <a:cs typeface="Times New Roman"/>
                        </a:rPr>
                        <a:t> 1</a:t>
                      </a:r>
                      <a:r>
                        <a:rPr lang="zh-CN" sz="1200" kern="0" dirty="0">
                          <a:latin typeface="Microsoft JhengHei" pitchFamily="34" charset="-120"/>
                          <a:ea typeface="Microsoft JhengHei" pitchFamily="34" charset="-120"/>
                          <a:cs typeface="Arial"/>
                        </a:rPr>
                        <a:t>：</a:t>
                      </a:r>
                      <a:r>
                        <a:rPr lang="en-US" sz="1200" kern="0" dirty="0">
                          <a:latin typeface="Microsoft JhengHei" pitchFamily="34" charset="-120"/>
                          <a:ea typeface="Microsoft JhengHei" pitchFamily="34" charset="-120"/>
                          <a:cs typeface="Times New Roman"/>
                        </a:rPr>
                        <a:t>Stop after the delay</a:t>
                      </a:r>
                      <a:endParaRPr lang="zh-CN" sz="1200" kern="100" dirty="0">
                        <a:latin typeface="Microsoft JhengHei" pitchFamily="34" charset="-120"/>
                        <a:ea typeface="Microsoft JhengHei" pitchFamily="34" charset="-120"/>
                        <a:cs typeface="Times New Roman"/>
                      </a:endParaRPr>
                    </a:p>
                    <a:p>
                      <a:pPr algn="just">
                        <a:spcAft>
                          <a:spcPts val="0"/>
                        </a:spcAft>
                      </a:pPr>
                      <a:r>
                        <a:rPr lang="en-US" sz="1200" kern="0" dirty="0">
                          <a:latin typeface="Microsoft JhengHei" pitchFamily="34" charset="-120"/>
                          <a:ea typeface="Microsoft JhengHei" pitchFamily="34" charset="-120"/>
                          <a:cs typeface="Times New Roman"/>
                        </a:rPr>
                        <a:t> 2</a:t>
                      </a:r>
                      <a:r>
                        <a:rPr lang="zh-CN" sz="1200" kern="0" dirty="0">
                          <a:latin typeface="Microsoft JhengHei" pitchFamily="34" charset="-120"/>
                          <a:ea typeface="Microsoft JhengHei" pitchFamily="34" charset="-120"/>
                          <a:cs typeface="Arial"/>
                        </a:rPr>
                        <a:t>：</a:t>
                      </a:r>
                      <a:r>
                        <a:rPr lang="en-US" sz="1200" kern="0" dirty="0">
                          <a:latin typeface="Microsoft JhengHei" pitchFamily="34" charset="-120"/>
                          <a:ea typeface="Microsoft JhengHei" pitchFamily="34" charset="-120"/>
                          <a:cs typeface="Times New Roman"/>
                        </a:rPr>
                        <a:t>Coast to stop</a:t>
                      </a:r>
                      <a:endParaRPr lang="zh-CN" sz="1200" kern="100" dirty="0">
                        <a:latin typeface="Microsoft JhengHei" pitchFamily="34" charset="-120"/>
                        <a:ea typeface="Microsoft JhengHei" pitchFamily="34" charset="-120"/>
                        <a:cs typeface="Times New Roman"/>
                      </a:endParaRPr>
                    </a:p>
                  </a:txBody>
                  <a:tcPr marL="68580" marR="68580" marT="0"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l">
                        <a:spcAft>
                          <a:spcPts val="0"/>
                        </a:spcAft>
                      </a:pPr>
                      <a:r>
                        <a:rPr lang="en-US" sz="1200" kern="0" dirty="0" smtClean="0">
                          <a:latin typeface="Microsoft JhengHei" pitchFamily="34" charset="-120"/>
                          <a:ea typeface="Microsoft JhengHei" pitchFamily="34" charset="-120"/>
                          <a:cs typeface="Times New Roman"/>
                        </a:rPr>
                        <a:t>Winding:21</a:t>
                      </a:r>
                      <a:endParaRPr lang="zh-CN" sz="1200" kern="100" dirty="0" smtClean="0">
                        <a:latin typeface="Microsoft JhengHei" pitchFamily="34" charset="-120"/>
                        <a:ea typeface="Microsoft JhengHei" pitchFamily="34" charset="-120"/>
                        <a:cs typeface="Times New Roman"/>
                      </a:endParaRPr>
                    </a:p>
                    <a:p>
                      <a:pPr algn="l">
                        <a:spcAft>
                          <a:spcPts val="0"/>
                        </a:spcAft>
                      </a:pPr>
                      <a:r>
                        <a:rPr lang="en-US" sz="1200" kern="0" dirty="0" smtClean="0">
                          <a:latin typeface="Microsoft JhengHei" pitchFamily="34" charset="-120"/>
                          <a:ea typeface="Microsoft JhengHei" pitchFamily="34" charset="-120"/>
                          <a:cs typeface="Times New Roman"/>
                        </a:rPr>
                        <a:t>Unwinding:11</a:t>
                      </a:r>
                      <a:endParaRPr lang="zh-CN" sz="1200" kern="100" dirty="0" smtClean="0">
                        <a:latin typeface="Microsoft JhengHei" pitchFamily="34" charset="-120"/>
                        <a:ea typeface="Microsoft JhengHei" pitchFamily="34" charset="-120"/>
                        <a:cs typeface="Times New Roman"/>
                      </a:endParaRPr>
                    </a:p>
                    <a:p>
                      <a:pPr algn="l">
                        <a:spcAft>
                          <a:spcPts val="0"/>
                        </a:spcAft>
                      </a:pPr>
                      <a:r>
                        <a:rPr lang="en-US" sz="1200" kern="0" dirty="0" smtClean="0">
                          <a:latin typeface="Microsoft JhengHei" pitchFamily="34" charset="-120"/>
                          <a:ea typeface="Microsoft JhengHei" pitchFamily="34" charset="-120"/>
                          <a:cs typeface="Times New Roman"/>
                        </a:rPr>
                        <a:t>Straight line:21</a:t>
                      </a:r>
                      <a:endParaRPr lang="zh-CN" sz="1200" kern="100" dirty="0">
                        <a:latin typeface="Microsoft JhengHei" pitchFamily="34" charset="-120"/>
                        <a:ea typeface="Microsoft JhengHei" pitchFamily="34" charset="-120"/>
                        <a:cs typeface="Times New Roman"/>
                      </a:endParaRPr>
                    </a:p>
                  </a:txBody>
                  <a:tcPr marL="68580" marR="68580" marT="0"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a:spcAft>
                          <a:spcPts val="0"/>
                        </a:spcAft>
                      </a:pPr>
                      <a:r>
                        <a:rPr lang="en-US" sz="1200" kern="0" dirty="0">
                          <a:latin typeface="Microsoft JhengHei" pitchFamily="34" charset="-120"/>
                          <a:ea typeface="Microsoft JhengHei" pitchFamily="34" charset="-120"/>
                          <a:cs typeface="Times New Roman"/>
                        </a:rPr>
                        <a:t>×</a:t>
                      </a:r>
                      <a:endParaRPr lang="zh-CN" sz="1200" kern="100" dirty="0">
                        <a:latin typeface="Microsoft JhengHei" pitchFamily="34" charset="-120"/>
                        <a:ea typeface="Microsoft JhengHei" pitchFamily="34" charset="-120"/>
                        <a:cs typeface="Times New Roman"/>
                      </a:endParaRPr>
                    </a:p>
                  </a:txBody>
                  <a:tcPr marL="68580" marR="68580" marT="0"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18451" name="Rectangle 2"/>
          <p:cNvSpPr>
            <a:spLocks noChangeArrowheads="1"/>
          </p:cNvSpPr>
          <p:nvPr/>
        </p:nvSpPr>
        <p:spPr bwMode="auto">
          <a:xfrm>
            <a:off x="1023910" y="2500306"/>
            <a:ext cx="5786437" cy="2554545"/>
          </a:xfrm>
          <a:prstGeom prst="rect">
            <a:avLst/>
          </a:prstGeom>
          <a:noFill/>
          <a:ln w="9525">
            <a:noFill/>
            <a:miter lim="800000"/>
            <a:headEnd/>
            <a:tailEnd/>
          </a:ln>
        </p:spPr>
        <p:txBody>
          <a:bodyPr wrap="square" anchor="ctr">
            <a:spAutoFit/>
          </a:bodyPr>
          <a:lstStyle/>
          <a:p>
            <a:r>
              <a:rPr lang="en-US" sz="1000" b="1" dirty="0" smtClean="0">
                <a:latin typeface="Microsoft JhengHei" pitchFamily="34" charset="-120"/>
                <a:ea typeface="Microsoft JhengHei" pitchFamily="34" charset="-120"/>
              </a:rPr>
              <a:t>Units</a:t>
            </a:r>
            <a:r>
              <a:rPr lang="zh-CN" altLang="en-US" sz="1000" b="1" dirty="0" smtClean="0">
                <a:latin typeface="Microsoft JhengHei" pitchFamily="34" charset="-120"/>
                <a:ea typeface="Microsoft JhengHei" pitchFamily="34" charset="-120"/>
              </a:rPr>
              <a:t>：</a:t>
            </a:r>
            <a:r>
              <a:rPr lang="en-US" sz="1000" b="1" dirty="0" smtClean="0">
                <a:latin typeface="Microsoft JhengHei" pitchFamily="34" charset="-120"/>
                <a:ea typeface="Microsoft JhengHei" pitchFamily="34" charset="-120"/>
              </a:rPr>
              <a:t>Wire break determine mode</a:t>
            </a:r>
            <a:endParaRPr lang="zh-CN" altLang="en-US" sz="1000" b="1" dirty="0" smtClean="0">
              <a:latin typeface="Microsoft JhengHei" pitchFamily="34" charset="-120"/>
              <a:ea typeface="Microsoft JhengHei" pitchFamily="34" charset="-120"/>
            </a:endParaRPr>
          </a:p>
          <a:p>
            <a:r>
              <a:rPr lang="en-US" sz="1000" dirty="0" smtClean="0">
                <a:latin typeface="Microsoft JhengHei" pitchFamily="34" charset="-120"/>
                <a:ea typeface="Microsoft JhengHei" pitchFamily="34" charset="-120"/>
              </a:rPr>
              <a:t>0</a:t>
            </a:r>
            <a:r>
              <a:rPr lang="zh-CN" altLang="en-US" sz="1000" dirty="0" smtClean="0">
                <a:latin typeface="Microsoft JhengHei" pitchFamily="34" charset="-120"/>
                <a:ea typeface="Microsoft JhengHei" pitchFamily="34" charset="-120"/>
              </a:rPr>
              <a:t>：</a:t>
            </a:r>
            <a:r>
              <a:rPr lang="en-US" sz="1000" dirty="0" smtClean="0">
                <a:latin typeface="Microsoft JhengHei" pitchFamily="34" charset="-120"/>
                <a:ea typeface="Microsoft JhengHei" pitchFamily="34" charset="-120"/>
              </a:rPr>
              <a:t>Automatic determine</a:t>
            </a:r>
            <a:endParaRPr lang="zh-CN" altLang="en-US" sz="1000" dirty="0" smtClean="0">
              <a:latin typeface="Microsoft JhengHei" pitchFamily="34" charset="-120"/>
              <a:ea typeface="Microsoft JhengHei" pitchFamily="34" charset="-120"/>
            </a:endParaRPr>
          </a:p>
          <a:p>
            <a:r>
              <a:rPr lang="en-US" sz="1000" dirty="0" smtClean="0">
                <a:latin typeface="Microsoft JhengHei" pitchFamily="34" charset="-120"/>
                <a:ea typeface="Microsoft JhengHei" pitchFamily="34" charset="-120"/>
              </a:rPr>
              <a:t>      When feedback signal is lower than H00.26(Wire break feedback lower limit value) or bigger than H00.27(Wire break feedback upper limit value), and continue HOO.25(Running time after wire break), automatic determine is valid.</a:t>
            </a:r>
            <a:endParaRPr lang="zh-CN" altLang="en-US" sz="1000" dirty="0" smtClean="0">
              <a:latin typeface="Microsoft JhengHei" pitchFamily="34" charset="-120"/>
              <a:ea typeface="Microsoft JhengHei" pitchFamily="34" charset="-120"/>
            </a:endParaRPr>
          </a:p>
          <a:p>
            <a:r>
              <a:rPr lang="en-US" sz="1000" dirty="0" smtClean="0">
                <a:latin typeface="Microsoft JhengHei" pitchFamily="34" charset="-120"/>
                <a:ea typeface="Microsoft JhengHei" pitchFamily="34" charset="-120"/>
              </a:rPr>
              <a:t>1</a:t>
            </a:r>
            <a:r>
              <a:rPr lang="zh-CN" altLang="en-US" sz="1000" dirty="0" smtClean="0">
                <a:latin typeface="Microsoft JhengHei" pitchFamily="34" charset="-120"/>
                <a:ea typeface="Microsoft JhengHei" pitchFamily="34" charset="-120"/>
              </a:rPr>
              <a:t>：</a:t>
            </a:r>
            <a:r>
              <a:rPr lang="en-US" sz="1000" dirty="0" smtClean="0">
                <a:latin typeface="Microsoft JhengHei" pitchFamily="34" charset="-120"/>
                <a:ea typeface="Microsoft JhengHei" pitchFamily="34" charset="-120"/>
              </a:rPr>
              <a:t>External signal</a:t>
            </a:r>
            <a:endParaRPr lang="zh-CN" altLang="en-US" sz="1000" dirty="0" smtClean="0">
              <a:latin typeface="Microsoft JhengHei" pitchFamily="34" charset="-120"/>
              <a:ea typeface="Microsoft JhengHei" pitchFamily="34" charset="-120"/>
            </a:endParaRPr>
          </a:p>
          <a:p>
            <a:r>
              <a:rPr lang="en-US" sz="1000" dirty="0" smtClean="0">
                <a:latin typeface="Microsoft JhengHei" pitchFamily="34" charset="-120"/>
                <a:ea typeface="Microsoft JhengHei" pitchFamily="34" charset="-120"/>
              </a:rPr>
              <a:t>       Digital terminal set to be 39(wire break fault),and continue H00.10, wire break is valid</a:t>
            </a:r>
            <a:endParaRPr lang="zh-CN" altLang="en-US" sz="1000" dirty="0" smtClean="0">
              <a:latin typeface="Microsoft JhengHei" pitchFamily="34" charset="-120"/>
              <a:ea typeface="Microsoft JhengHei" pitchFamily="34" charset="-120"/>
            </a:endParaRPr>
          </a:p>
          <a:p>
            <a:r>
              <a:rPr lang="en-US" sz="1000" b="1" dirty="0" smtClean="0">
                <a:latin typeface="Microsoft JhengHei" pitchFamily="34" charset="-120"/>
                <a:ea typeface="Microsoft JhengHei" pitchFamily="34" charset="-120"/>
              </a:rPr>
              <a:t>Tens</a:t>
            </a:r>
            <a:r>
              <a:rPr lang="zh-CN" altLang="en-US" sz="1000" b="1" dirty="0" smtClean="0">
                <a:latin typeface="Microsoft JhengHei" pitchFamily="34" charset="-120"/>
                <a:ea typeface="Microsoft JhengHei" pitchFamily="34" charset="-120"/>
              </a:rPr>
              <a:t>：</a:t>
            </a:r>
            <a:r>
              <a:rPr lang="en-US" sz="1000" b="1" dirty="0" smtClean="0">
                <a:latin typeface="Microsoft JhengHei" pitchFamily="34" charset="-120"/>
                <a:ea typeface="Microsoft JhengHei" pitchFamily="34" charset="-120"/>
              </a:rPr>
              <a:t>Wire break VFD statue</a:t>
            </a:r>
            <a:endParaRPr lang="zh-CN" altLang="en-US" sz="1000" b="1" dirty="0" smtClean="0">
              <a:latin typeface="Microsoft JhengHei" pitchFamily="34" charset="-120"/>
              <a:ea typeface="Microsoft JhengHei" pitchFamily="34" charset="-120"/>
            </a:endParaRPr>
          </a:p>
          <a:p>
            <a:r>
              <a:rPr lang="en-US" sz="1000" dirty="0" smtClean="0">
                <a:latin typeface="Microsoft JhengHei" pitchFamily="34" charset="-120"/>
                <a:ea typeface="Microsoft JhengHei" pitchFamily="34" charset="-120"/>
              </a:rPr>
              <a:t>0</a:t>
            </a:r>
            <a:r>
              <a:rPr lang="zh-CN" altLang="en-US" sz="1000" dirty="0" smtClean="0">
                <a:latin typeface="Microsoft JhengHei" pitchFamily="34" charset="-120"/>
                <a:ea typeface="Microsoft JhengHei" pitchFamily="34" charset="-120"/>
              </a:rPr>
              <a:t>：</a:t>
            </a:r>
            <a:r>
              <a:rPr lang="en-US" sz="1000" dirty="0" smtClean="0">
                <a:latin typeface="Microsoft JhengHei" pitchFamily="34" charset="-120"/>
                <a:ea typeface="Microsoft JhengHei" pitchFamily="34" charset="-120"/>
              </a:rPr>
              <a:t>Constant running</a:t>
            </a:r>
            <a:endParaRPr lang="zh-CN" altLang="en-US" sz="1000" dirty="0" smtClean="0">
              <a:latin typeface="Microsoft JhengHei" pitchFamily="34" charset="-120"/>
              <a:ea typeface="Microsoft JhengHei" pitchFamily="34" charset="-120"/>
            </a:endParaRPr>
          </a:p>
          <a:p>
            <a:r>
              <a:rPr lang="en-US" sz="1000" dirty="0" smtClean="0">
                <a:latin typeface="Microsoft JhengHei" pitchFamily="34" charset="-120"/>
                <a:ea typeface="Microsoft JhengHei" pitchFamily="34" charset="-120"/>
              </a:rPr>
              <a:t>When wire break single is valid, keypad display Arn35 alarm, then continue to run </a:t>
            </a:r>
            <a:endParaRPr lang="zh-CN" altLang="en-US" sz="1000" dirty="0" smtClean="0">
              <a:latin typeface="Microsoft JhengHei" pitchFamily="34" charset="-120"/>
              <a:ea typeface="Microsoft JhengHei" pitchFamily="34" charset="-120"/>
            </a:endParaRPr>
          </a:p>
          <a:p>
            <a:r>
              <a:rPr lang="en-US" sz="1000" dirty="0" smtClean="0">
                <a:latin typeface="Microsoft JhengHei" pitchFamily="34" charset="-120"/>
                <a:ea typeface="Microsoft JhengHei" pitchFamily="34" charset="-120"/>
              </a:rPr>
              <a:t>1</a:t>
            </a:r>
            <a:r>
              <a:rPr lang="zh-CN" altLang="en-US" sz="1000" dirty="0" smtClean="0">
                <a:latin typeface="Microsoft JhengHei" pitchFamily="34" charset="-120"/>
                <a:ea typeface="Microsoft JhengHei" pitchFamily="34" charset="-120"/>
              </a:rPr>
              <a:t>：</a:t>
            </a:r>
            <a:r>
              <a:rPr lang="en-US" sz="1000" dirty="0" smtClean="0">
                <a:latin typeface="Microsoft JhengHei" pitchFamily="34" charset="-120"/>
                <a:ea typeface="Microsoft JhengHei" pitchFamily="34" charset="-120"/>
              </a:rPr>
              <a:t>Stop after the delay</a:t>
            </a:r>
            <a:endParaRPr lang="zh-CN" altLang="en-US" sz="1000" dirty="0" smtClean="0">
              <a:latin typeface="Microsoft JhengHei" pitchFamily="34" charset="-120"/>
              <a:ea typeface="Microsoft JhengHei" pitchFamily="34" charset="-120"/>
            </a:endParaRPr>
          </a:p>
          <a:p>
            <a:r>
              <a:rPr lang="en-US" sz="1000" dirty="0" smtClean="0">
                <a:latin typeface="Microsoft JhengHei" pitchFamily="34" charset="-120"/>
                <a:ea typeface="Microsoft JhengHei" pitchFamily="34" charset="-120"/>
              </a:rPr>
              <a:t>When wire break single is valid, keypad display Arn35 alarm, inverter continue to run with frequency setting by HOO.20, and after the time setting by H00.28, inverter decelerate to stop and report wire break fault Err35</a:t>
            </a:r>
            <a:endParaRPr lang="zh-CN" altLang="en-US" sz="1000" dirty="0" smtClean="0">
              <a:latin typeface="Microsoft JhengHei" pitchFamily="34" charset="-120"/>
              <a:ea typeface="Microsoft JhengHei" pitchFamily="34" charset="-120"/>
            </a:endParaRPr>
          </a:p>
          <a:p>
            <a:r>
              <a:rPr lang="en-US" sz="1000" dirty="0" smtClean="0">
                <a:latin typeface="Microsoft JhengHei" pitchFamily="34" charset="-120"/>
                <a:ea typeface="Microsoft JhengHei" pitchFamily="34" charset="-120"/>
              </a:rPr>
              <a:t>2</a:t>
            </a:r>
            <a:r>
              <a:rPr lang="zh-CN" altLang="en-US" sz="1000" dirty="0" smtClean="0">
                <a:latin typeface="Microsoft JhengHei" pitchFamily="34" charset="-120"/>
                <a:ea typeface="Microsoft JhengHei" pitchFamily="34" charset="-120"/>
              </a:rPr>
              <a:t>：</a:t>
            </a:r>
            <a:r>
              <a:rPr lang="en-US" sz="1000" dirty="0" smtClean="0">
                <a:latin typeface="Microsoft JhengHei" pitchFamily="34" charset="-120"/>
                <a:ea typeface="Microsoft JhengHei" pitchFamily="34" charset="-120"/>
              </a:rPr>
              <a:t>Coast to stop </a:t>
            </a:r>
            <a:endParaRPr lang="zh-CN" altLang="en-US" sz="1000" dirty="0" smtClean="0">
              <a:latin typeface="Microsoft JhengHei" pitchFamily="34" charset="-120"/>
              <a:ea typeface="Microsoft JhengHei" pitchFamily="34" charset="-120"/>
            </a:endParaRPr>
          </a:p>
          <a:p>
            <a:r>
              <a:rPr lang="en-US" sz="1000" dirty="0" smtClean="0">
                <a:latin typeface="Microsoft JhengHei" pitchFamily="34" charset="-120"/>
                <a:ea typeface="Microsoft JhengHei" pitchFamily="34" charset="-120"/>
              </a:rPr>
              <a:t>When wire break single is valid, report wire break fault Err35, and cost to stop</a:t>
            </a:r>
            <a:endParaRPr lang="zh-CN" altLang="en-US" sz="1000" dirty="0">
              <a:latin typeface="Microsoft JhengHei" pitchFamily="34" charset="-120"/>
              <a:ea typeface="Microsoft JhengHei" pitchFamily="34" charset="-120"/>
            </a:endParaRPr>
          </a:p>
        </p:txBody>
      </p:sp>
      <p:graphicFrame>
        <p:nvGraphicFramePr>
          <p:cNvPr id="18452" name="Group 20"/>
          <p:cNvGraphicFramePr>
            <a:graphicFrameLocks noGrp="1"/>
          </p:cNvGraphicFramePr>
          <p:nvPr/>
        </p:nvGraphicFramePr>
        <p:xfrm>
          <a:off x="1023910" y="5072074"/>
          <a:ext cx="7286675" cy="853440"/>
        </p:xfrm>
        <a:graphic>
          <a:graphicData uri="http://schemas.openxmlformats.org/drawingml/2006/table">
            <a:tbl>
              <a:tblPr/>
              <a:tblGrid>
                <a:gridCol w="895592"/>
                <a:gridCol w="2140172"/>
                <a:gridCol w="2718313"/>
                <a:gridCol w="1120541"/>
                <a:gridCol w="412057"/>
              </a:tblGrid>
              <a:tr h="320675">
                <a:tc>
                  <a:txBody>
                    <a:bodyPr/>
                    <a:lstStyle/>
                    <a:p>
                      <a:pPr algn="ctr">
                        <a:spcAft>
                          <a:spcPts val="0"/>
                        </a:spcAft>
                      </a:pPr>
                      <a:r>
                        <a:rPr lang="en-US" sz="1400" kern="0" dirty="0">
                          <a:latin typeface="Microsoft JhengHei" pitchFamily="34" charset="-120"/>
                          <a:ea typeface="Microsoft JhengHei" pitchFamily="34" charset="-120"/>
                          <a:cs typeface="Times New Roman"/>
                        </a:rPr>
                        <a:t>H00.26</a:t>
                      </a:r>
                      <a:endParaRPr lang="zh-CN" sz="1400" kern="100" dirty="0">
                        <a:latin typeface="Microsoft JhengHei" pitchFamily="34" charset="-120"/>
                        <a:ea typeface="Microsoft JhengHei" pitchFamily="34" charset="-120"/>
                        <a:cs typeface="Times New Roman"/>
                      </a:endParaRPr>
                    </a:p>
                  </a:txBody>
                  <a:tcPr marL="68580" marR="68580" marT="0"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2F2F2"/>
                    </a:solidFill>
                  </a:tcPr>
                </a:tc>
                <a:tc>
                  <a:txBody>
                    <a:bodyPr/>
                    <a:lstStyle/>
                    <a:p>
                      <a:pPr algn="ctr">
                        <a:spcAft>
                          <a:spcPts val="0"/>
                        </a:spcAft>
                      </a:pPr>
                      <a:r>
                        <a:rPr lang="en-US" sz="1400" kern="0" dirty="0">
                          <a:latin typeface="Microsoft JhengHei" pitchFamily="34" charset="-120"/>
                          <a:ea typeface="Microsoft JhengHei" pitchFamily="34" charset="-120"/>
                          <a:cs typeface="Times New Roman"/>
                        </a:rPr>
                        <a:t>Wire break feedback lower limit value</a:t>
                      </a:r>
                      <a:endParaRPr lang="zh-CN" sz="1400" kern="100" dirty="0">
                        <a:latin typeface="Microsoft JhengHei" pitchFamily="34" charset="-120"/>
                        <a:ea typeface="Microsoft JhengHei" pitchFamily="34" charset="-120"/>
                        <a:cs typeface="Times New Roman"/>
                      </a:endParaRPr>
                    </a:p>
                  </a:txBody>
                  <a:tcPr marL="68580" marR="68580" marT="0"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just">
                        <a:spcAft>
                          <a:spcPts val="0"/>
                        </a:spcAft>
                      </a:pPr>
                      <a:r>
                        <a:rPr lang="en-US" sz="1400" kern="0" dirty="0">
                          <a:latin typeface="Microsoft JhengHei" pitchFamily="34" charset="-120"/>
                          <a:ea typeface="Microsoft JhengHei" pitchFamily="34" charset="-120"/>
                          <a:cs typeface="Times New Roman"/>
                        </a:rPr>
                        <a:t>0.0</a:t>
                      </a:r>
                      <a:r>
                        <a:rPr lang="en-US" sz="1400" kern="0" dirty="0" smtClean="0">
                          <a:latin typeface="Microsoft JhengHei" pitchFamily="34" charset="-120"/>
                          <a:ea typeface="Microsoft JhengHei" pitchFamily="34" charset="-120"/>
                          <a:cs typeface="Times New Roman"/>
                        </a:rPr>
                        <a:t>%~Wire </a:t>
                      </a:r>
                      <a:r>
                        <a:rPr lang="en-US" sz="1400" kern="0" dirty="0">
                          <a:latin typeface="Microsoft JhengHei" pitchFamily="34" charset="-120"/>
                          <a:ea typeface="Microsoft JhengHei" pitchFamily="34" charset="-120"/>
                          <a:cs typeface="Times New Roman"/>
                        </a:rPr>
                        <a:t>break feedback upper limit value</a:t>
                      </a:r>
                      <a:endParaRPr lang="zh-CN" sz="1400" kern="100" dirty="0">
                        <a:latin typeface="Microsoft JhengHei" pitchFamily="34" charset="-120"/>
                        <a:ea typeface="Microsoft JhengHei" pitchFamily="34" charset="-120"/>
                        <a:cs typeface="Times New Roman"/>
                      </a:endParaRPr>
                    </a:p>
                  </a:txBody>
                  <a:tcPr marL="68580" marR="68580" marT="0"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a:spcAft>
                          <a:spcPts val="0"/>
                        </a:spcAft>
                      </a:pPr>
                      <a:r>
                        <a:rPr lang="en-US" sz="1400" kern="0">
                          <a:latin typeface="Microsoft JhengHei" pitchFamily="34" charset="-120"/>
                          <a:ea typeface="Microsoft JhengHei" pitchFamily="34" charset="-120"/>
                          <a:cs typeface="Times New Roman"/>
                        </a:rPr>
                        <a:t>5.0%</a:t>
                      </a:r>
                      <a:endParaRPr lang="zh-CN" sz="1400" kern="100">
                        <a:latin typeface="Microsoft JhengHei" pitchFamily="34" charset="-120"/>
                        <a:ea typeface="Microsoft JhengHei" pitchFamily="34" charset="-120"/>
                        <a:cs typeface="Times New Roman"/>
                      </a:endParaRPr>
                    </a:p>
                  </a:txBody>
                  <a:tcPr marL="68580" marR="68580" marT="0"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a:spcAft>
                          <a:spcPts val="0"/>
                        </a:spcAft>
                      </a:pPr>
                      <a:r>
                        <a:rPr lang="en-US" sz="1400" kern="0">
                          <a:latin typeface="Microsoft JhengHei" pitchFamily="34" charset="-120"/>
                          <a:ea typeface="Microsoft JhengHei" pitchFamily="34" charset="-120"/>
                          <a:cs typeface="Times New Roman"/>
                        </a:rPr>
                        <a:t>△</a:t>
                      </a:r>
                      <a:endParaRPr lang="zh-CN" sz="1400" kern="100">
                        <a:latin typeface="Microsoft JhengHei" pitchFamily="34" charset="-120"/>
                        <a:ea typeface="Microsoft JhengHei" pitchFamily="34" charset="-120"/>
                        <a:cs typeface="Times New Roman"/>
                      </a:endParaRPr>
                    </a:p>
                  </a:txBody>
                  <a:tcPr marL="68580" marR="68580" marT="0"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22263">
                <a:tc>
                  <a:txBody>
                    <a:bodyPr/>
                    <a:lstStyle/>
                    <a:p>
                      <a:pPr algn="ctr">
                        <a:spcAft>
                          <a:spcPts val="0"/>
                        </a:spcAft>
                      </a:pPr>
                      <a:r>
                        <a:rPr lang="en-US" sz="1400" kern="0">
                          <a:latin typeface="Microsoft JhengHei" pitchFamily="34" charset="-120"/>
                          <a:ea typeface="Microsoft JhengHei" pitchFamily="34" charset="-120"/>
                          <a:cs typeface="Times New Roman"/>
                        </a:rPr>
                        <a:t>H00.27</a:t>
                      </a:r>
                      <a:endParaRPr lang="zh-CN" sz="1400" kern="100">
                        <a:latin typeface="Microsoft JhengHei" pitchFamily="34" charset="-120"/>
                        <a:ea typeface="Microsoft JhengHei" pitchFamily="34" charset="-120"/>
                        <a:cs typeface="Times New Roman"/>
                      </a:endParaRPr>
                    </a:p>
                  </a:txBody>
                  <a:tcPr marL="68580" marR="68580" marT="0"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solidFill>
                      <a:srgbClr val="F2F2F2"/>
                    </a:solidFill>
                  </a:tcPr>
                </a:tc>
                <a:tc>
                  <a:txBody>
                    <a:bodyPr/>
                    <a:lstStyle/>
                    <a:p>
                      <a:pPr algn="ctr">
                        <a:spcAft>
                          <a:spcPts val="0"/>
                        </a:spcAft>
                      </a:pPr>
                      <a:r>
                        <a:rPr lang="en-US" sz="1400" kern="0" dirty="0">
                          <a:latin typeface="Microsoft JhengHei" pitchFamily="34" charset="-120"/>
                          <a:ea typeface="Microsoft JhengHei" pitchFamily="34" charset="-120"/>
                          <a:cs typeface="Times New Roman"/>
                        </a:rPr>
                        <a:t>Wire break feedback upper limit value</a:t>
                      </a:r>
                      <a:endParaRPr lang="zh-CN" sz="1400" kern="100" dirty="0">
                        <a:latin typeface="Microsoft JhengHei" pitchFamily="34" charset="-120"/>
                        <a:ea typeface="Microsoft JhengHei" pitchFamily="34" charset="-120"/>
                        <a:cs typeface="Times New Roman"/>
                      </a:endParaRPr>
                    </a:p>
                  </a:txBody>
                  <a:tcPr marL="68580" marR="68580" marT="0"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just">
                        <a:spcAft>
                          <a:spcPts val="0"/>
                        </a:spcAft>
                      </a:pPr>
                      <a:r>
                        <a:rPr lang="en-US" sz="1400" kern="0" dirty="0">
                          <a:latin typeface="Microsoft JhengHei" pitchFamily="34" charset="-120"/>
                          <a:ea typeface="Microsoft JhengHei" pitchFamily="34" charset="-120"/>
                          <a:cs typeface="Times New Roman"/>
                        </a:rPr>
                        <a:t>Wire break feedback lower limit value ~100.0%</a:t>
                      </a:r>
                      <a:endParaRPr lang="zh-CN" sz="1400" kern="100" dirty="0">
                        <a:latin typeface="Microsoft JhengHei" pitchFamily="34" charset="-120"/>
                        <a:ea typeface="Microsoft JhengHei" pitchFamily="34" charset="-120"/>
                        <a:cs typeface="Times New Roman"/>
                      </a:endParaRPr>
                    </a:p>
                  </a:txBody>
                  <a:tcPr marL="68580" marR="68580" marT="0"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a:spcAft>
                          <a:spcPts val="0"/>
                        </a:spcAft>
                      </a:pPr>
                      <a:r>
                        <a:rPr lang="en-US" sz="1400" kern="0" dirty="0">
                          <a:latin typeface="Microsoft JhengHei" pitchFamily="34" charset="-120"/>
                          <a:ea typeface="Microsoft JhengHei" pitchFamily="34" charset="-120"/>
                          <a:cs typeface="Times New Roman"/>
                        </a:rPr>
                        <a:t>95.0%</a:t>
                      </a:r>
                      <a:endParaRPr lang="zh-CN" sz="1400" kern="100" dirty="0">
                        <a:latin typeface="Microsoft JhengHei" pitchFamily="34" charset="-120"/>
                        <a:ea typeface="Microsoft JhengHei" pitchFamily="34" charset="-120"/>
                        <a:cs typeface="Times New Roman"/>
                      </a:endParaRPr>
                    </a:p>
                  </a:txBody>
                  <a:tcPr marL="68580" marR="68580" marT="0"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algn="ctr">
                        <a:spcAft>
                          <a:spcPts val="0"/>
                        </a:spcAft>
                      </a:pPr>
                      <a:r>
                        <a:rPr lang="en-US" sz="1400" kern="0" dirty="0">
                          <a:latin typeface="Microsoft JhengHei" pitchFamily="34" charset="-120"/>
                          <a:ea typeface="Microsoft JhengHei" pitchFamily="34" charset="-120"/>
                          <a:cs typeface="Times New Roman"/>
                        </a:rPr>
                        <a:t>△</a:t>
                      </a:r>
                      <a:endParaRPr lang="zh-CN" sz="1400" kern="100" dirty="0">
                        <a:latin typeface="Microsoft JhengHei" pitchFamily="34" charset="-120"/>
                        <a:ea typeface="Microsoft JhengHei" pitchFamily="34" charset="-120"/>
                        <a:cs typeface="Times New Roman"/>
                      </a:endParaRPr>
                    </a:p>
                  </a:txBody>
                  <a:tcPr marL="68580" marR="68580" marT="0" marB="0" anchor="ctr">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18472" name="Rectangle 3"/>
          <p:cNvSpPr>
            <a:spLocks noChangeArrowheads="1"/>
          </p:cNvSpPr>
          <p:nvPr/>
        </p:nvSpPr>
        <p:spPr bwMode="auto">
          <a:xfrm>
            <a:off x="1095348" y="6000768"/>
            <a:ext cx="6000750" cy="400110"/>
          </a:xfrm>
          <a:prstGeom prst="rect">
            <a:avLst/>
          </a:prstGeom>
          <a:noFill/>
          <a:ln w="9525">
            <a:noFill/>
            <a:miter lim="800000"/>
            <a:headEnd/>
            <a:tailEnd/>
          </a:ln>
        </p:spPr>
        <p:txBody>
          <a:bodyPr anchor="ctr">
            <a:spAutoFit/>
          </a:bodyPr>
          <a:lstStyle/>
          <a:p>
            <a:r>
              <a:rPr lang="en-US" sz="1000" dirty="0" smtClean="0">
                <a:latin typeface="Microsoft JhengHei" pitchFamily="34" charset="-120"/>
                <a:ea typeface="Microsoft JhengHei" pitchFamily="34" charset="-120"/>
              </a:rPr>
              <a:t>When H00.23 setting is 0, when balance bar is lower than H00.26 or bigger than H00.27, wire break timing start</a:t>
            </a:r>
            <a:endParaRPr lang="zh-CN" altLang="en-US" sz="1000" dirty="0">
              <a:latin typeface="Microsoft JhengHei" pitchFamily="34" charset="-120"/>
              <a:ea typeface="Microsoft JhengHei" pitchFamily="34" charset="-12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Line 75"/>
          <p:cNvSpPr>
            <a:spLocks noChangeShapeType="1"/>
          </p:cNvSpPr>
          <p:nvPr/>
        </p:nvSpPr>
        <p:spPr bwMode="auto">
          <a:xfrm>
            <a:off x="5600700" y="4864100"/>
            <a:ext cx="838200" cy="457200"/>
          </a:xfrm>
          <a:prstGeom prst="line">
            <a:avLst/>
          </a:prstGeom>
          <a:noFill/>
          <a:ln w="28575" cmpd="sng">
            <a:solidFill>
              <a:srgbClr val="0000CC"/>
            </a:solidFill>
            <a:miter lim="800000"/>
            <a:headEnd/>
            <a:tailEnd/>
          </a:ln>
        </p:spPr>
        <p:txBody>
          <a:bodyPr/>
          <a:lstStyle/>
          <a:p>
            <a:endParaRPr lang="zh-CN" altLang="zh-CN">
              <a:solidFill>
                <a:srgbClr val="000000"/>
              </a:solidFill>
              <a:sym typeface="Arial" pitchFamily="34" charset="0"/>
            </a:endParaRPr>
          </a:p>
        </p:txBody>
      </p:sp>
      <p:pic>
        <p:nvPicPr>
          <p:cNvPr id="19459" name="Object 72"/>
          <p:cNvPicPr>
            <a:picLocks noChangeAspect="1" noChangeArrowheads="1"/>
          </p:cNvPicPr>
          <p:nvPr/>
        </p:nvPicPr>
        <p:blipFill>
          <a:blip r:embed="rId2"/>
          <a:srcRect/>
          <a:stretch>
            <a:fillRect/>
          </a:stretch>
        </p:blipFill>
        <p:spPr bwMode="auto">
          <a:xfrm>
            <a:off x="8515350" y="5410200"/>
            <a:ext cx="514350" cy="763588"/>
          </a:xfrm>
          <a:prstGeom prst="rect">
            <a:avLst/>
          </a:prstGeom>
          <a:noFill/>
          <a:ln w="9525">
            <a:noFill/>
            <a:miter lim="800000"/>
            <a:headEnd/>
            <a:tailEnd/>
          </a:ln>
        </p:spPr>
      </p:pic>
      <p:pic>
        <p:nvPicPr>
          <p:cNvPr id="19460" name="Object 66"/>
          <p:cNvPicPr>
            <a:picLocks noChangeAspect="1" noChangeArrowheads="1"/>
          </p:cNvPicPr>
          <p:nvPr/>
        </p:nvPicPr>
        <p:blipFill>
          <a:blip r:embed="rId2"/>
          <a:srcRect/>
          <a:stretch>
            <a:fillRect/>
          </a:stretch>
        </p:blipFill>
        <p:spPr bwMode="auto">
          <a:xfrm>
            <a:off x="3257550" y="5410200"/>
            <a:ext cx="514350" cy="763588"/>
          </a:xfrm>
          <a:prstGeom prst="rect">
            <a:avLst/>
          </a:prstGeom>
          <a:noFill/>
          <a:ln w="9525">
            <a:noFill/>
            <a:miter lim="800000"/>
            <a:headEnd/>
            <a:tailEnd/>
          </a:ln>
        </p:spPr>
      </p:pic>
      <p:pic>
        <p:nvPicPr>
          <p:cNvPr id="19461" name="Object 69"/>
          <p:cNvPicPr>
            <a:picLocks noChangeAspect="1" noChangeArrowheads="1"/>
          </p:cNvPicPr>
          <p:nvPr/>
        </p:nvPicPr>
        <p:blipFill>
          <a:blip r:embed="rId2"/>
          <a:srcRect/>
          <a:stretch>
            <a:fillRect/>
          </a:stretch>
        </p:blipFill>
        <p:spPr bwMode="auto">
          <a:xfrm>
            <a:off x="5314950" y="5410200"/>
            <a:ext cx="514350" cy="763588"/>
          </a:xfrm>
          <a:prstGeom prst="rect">
            <a:avLst/>
          </a:prstGeom>
          <a:noFill/>
          <a:ln w="9525">
            <a:noFill/>
            <a:miter lim="800000"/>
            <a:headEnd/>
            <a:tailEnd/>
          </a:ln>
        </p:spPr>
      </p:pic>
      <p:pic>
        <p:nvPicPr>
          <p:cNvPr id="19462" name="Object 64"/>
          <p:cNvPicPr>
            <a:picLocks noChangeAspect="1" noChangeArrowheads="1"/>
          </p:cNvPicPr>
          <p:nvPr/>
        </p:nvPicPr>
        <p:blipFill>
          <a:blip r:embed="rId2"/>
          <a:srcRect/>
          <a:stretch>
            <a:fillRect/>
          </a:stretch>
        </p:blipFill>
        <p:spPr bwMode="auto">
          <a:xfrm>
            <a:off x="1123950" y="5410200"/>
            <a:ext cx="514350" cy="763588"/>
          </a:xfrm>
          <a:prstGeom prst="rect">
            <a:avLst/>
          </a:prstGeom>
          <a:noFill/>
          <a:ln w="9525">
            <a:noFill/>
            <a:miter lim="800000"/>
            <a:headEnd/>
            <a:tailEnd/>
          </a:ln>
        </p:spPr>
      </p:pic>
      <p:sp>
        <p:nvSpPr>
          <p:cNvPr id="19463" name="Line 56"/>
          <p:cNvSpPr>
            <a:spLocks noChangeShapeType="1"/>
          </p:cNvSpPr>
          <p:nvPr/>
        </p:nvSpPr>
        <p:spPr bwMode="auto">
          <a:xfrm flipV="1">
            <a:off x="8077200" y="4876800"/>
            <a:ext cx="609600" cy="260350"/>
          </a:xfrm>
          <a:prstGeom prst="line">
            <a:avLst/>
          </a:prstGeom>
          <a:noFill/>
          <a:ln w="28575" cmpd="sng">
            <a:solidFill>
              <a:srgbClr val="0000CC"/>
            </a:solidFill>
            <a:miter lim="800000"/>
            <a:headEnd/>
            <a:tailEnd/>
          </a:ln>
        </p:spPr>
        <p:txBody>
          <a:bodyPr/>
          <a:lstStyle/>
          <a:p>
            <a:endParaRPr lang="zh-CN" altLang="zh-CN">
              <a:solidFill>
                <a:srgbClr val="000000"/>
              </a:solidFill>
              <a:sym typeface="Arial" pitchFamily="34" charset="0"/>
            </a:endParaRPr>
          </a:p>
        </p:txBody>
      </p:sp>
      <p:sp>
        <p:nvSpPr>
          <p:cNvPr id="19464" name="Line 27"/>
          <p:cNvSpPr>
            <a:spLocks noChangeShapeType="1"/>
          </p:cNvSpPr>
          <p:nvPr/>
        </p:nvSpPr>
        <p:spPr bwMode="auto">
          <a:xfrm>
            <a:off x="152400" y="4876800"/>
            <a:ext cx="1219200" cy="0"/>
          </a:xfrm>
          <a:prstGeom prst="line">
            <a:avLst/>
          </a:prstGeom>
          <a:noFill/>
          <a:ln w="28575" cmpd="sng">
            <a:solidFill>
              <a:srgbClr val="0000CC"/>
            </a:solidFill>
            <a:miter lim="800000"/>
            <a:headEnd/>
            <a:tailEnd/>
          </a:ln>
        </p:spPr>
        <p:txBody>
          <a:bodyPr/>
          <a:lstStyle/>
          <a:p>
            <a:endParaRPr lang="zh-CN" altLang="zh-CN">
              <a:solidFill>
                <a:srgbClr val="000000"/>
              </a:solidFill>
              <a:sym typeface="Arial" pitchFamily="34" charset="0"/>
            </a:endParaRPr>
          </a:p>
        </p:txBody>
      </p:sp>
      <p:sp>
        <p:nvSpPr>
          <p:cNvPr id="19465" name="Line 28"/>
          <p:cNvSpPr>
            <a:spLocks noChangeShapeType="1"/>
          </p:cNvSpPr>
          <p:nvPr/>
        </p:nvSpPr>
        <p:spPr bwMode="auto">
          <a:xfrm>
            <a:off x="1447800" y="4876800"/>
            <a:ext cx="838200" cy="457200"/>
          </a:xfrm>
          <a:prstGeom prst="line">
            <a:avLst/>
          </a:prstGeom>
          <a:noFill/>
          <a:ln w="28575" cmpd="sng">
            <a:solidFill>
              <a:srgbClr val="0000CC"/>
            </a:solidFill>
            <a:miter lim="800000"/>
            <a:headEnd/>
            <a:tailEnd/>
          </a:ln>
        </p:spPr>
        <p:txBody>
          <a:bodyPr/>
          <a:lstStyle/>
          <a:p>
            <a:endParaRPr lang="zh-CN" altLang="zh-CN">
              <a:solidFill>
                <a:srgbClr val="000000"/>
              </a:solidFill>
              <a:sym typeface="Arial" pitchFamily="34" charset="0"/>
            </a:endParaRPr>
          </a:p>
        </p:txBody>
      </p:sp>
      <p:sp>
        <p:nvSpPr>
          <p:cNvPr id="19466" name="Line 29"/>
          <p:cNvSpPr>
            <a:spLocks noChangeShapeType="1"/>
          </p:cNvSpPr>
          <p:nvPr/>
        </p:nvSpPr>
        <p:spPr bwMode="auto">
          <a:xfrm flipV="1">
            <a:off x="2362200" y="4876800"/>
            <a:ext cx="1066800" cy="457200"/>
          </a:xfrm>
          <a:prstGeom prst="line">
            <a:avLst/>
          </a:prstGeom>
          <a:noFill/>
          <a:ln w="28575" cmpd="sng">
            <a:solidFill>
              <a:srgbClr val="0000CC"/>
            </a:solidFill>
            <a:miter lim="800000"/>
            <a:headEnd/>
            <a:tailEnd/>
          </a:ln>
        </p:spPr>
        <p:txBody>
          <a:bodyPr/>
          <a:lstStyle/>
          <a:p>
            <a:endParaRPr lang="zh-CN" altLang="zh-CN">
              <a:solidFill>
                <a:srgbClr val="000000"/>
              </a:solidFill>
              <a:sym typeface="Arial" pitchFamily="34" charset="0"/>
            </a:endParaRPr>
          </a:p>
        </p:txBody>
      </p:sp>
      <p:sp>
        <p:nvSpPr>
          <p:cNvPr id="19467" name="Line 41"/>
          <p:cNvSpPr>
            <a:spLocks noChangeShapeType="1"/>
          </p:cNvSpPr>
          <p:nvPr/>
        </p:nvSpPr>
        <p:spPr bwMode="auto">
          <a:xfrm>
            <a:off x="3581400" y="4864100"/>
            <a:ext cx="838200" cy="457200"/>
          </a:xfrm>
          <a:prstGeom prst="line">
            <a:avLst/>
          </a:prstGeom>
          <a:noFill/>
          <a:ln w="28575" cmpd="sng">
            <a:solidFill>
              <a:srgbClr val="0000CC"/>
            </a:solidFill>
            <a:miter lim="800000"/>
            <a:headEnd/>
            <a:tailEnd/>
          </a:ln>
        </p:spPr>
        <p:txBody>
          <a:bodyPr/>
          <a:lstStyle/>
          <a:p>
            <a:endParaRPr lang="zh-CN" altLang="zh-CN">
              <a:solidFill>
                <a:srgbClr val="000000"/>
              </a:solidFill>
              <a:sym typeface="Arial" pitchFamily="34" charset="0"/>
            </a:endParaRPr>
          </a:p>
        </p:txBody>
      </p:sp>
      <p:sp>
        <p:nvSpPr>
          <p:cNvPr id="19468" name="Line 42"/>
          <p:cNvSpPr>
            <a:spLocks noChangeShapeType="1"/>
          </p:cNvSpPr>
          <p:nvPr/>
        </p:nvSpPr>
        <p:spPr bwMode="auto">
          <a:xfrm flipV="1">
            <a:off x="4495800" y="4864100"/>
            <a:ext cx="1066800" cy="457200"/>
          </a:xfrm>
          <a:prstGeom prst="line">
            <a:avLst/>
          </a:prstGeom>
          <a:noFill/>
          <a:ln w="28575" cmpd="sng">
            <a:solidFill>
              <a:srgbClr val="0000CC"/>
            </a:solidFill>
            <a:miter lim="800000"/>
            <a:headEnd/>
            <a:tailEnd/>
          </a:ln>
        </p:spPr>
        <p:txBody>
          <a:bodyPr/>
          <a:lstStyle/>
          <a:p>
            <a:endParaRPr lang="zh-CN" altLang="zh-CN">
              <a:solidFill>
                <a:srgbClr val="000000"/>
              </a:solidFill>
              <a:sym typeface="Arial" pitchFamily="34" charset="0"/>
            </a:endParaRPr>
          </a:p>
        </p:txBody>
      </p:sp>
      <p:sp>
        <p:nvSpPr>
          <p:cNvPr id="19469" name="Line 50"/>
          <p:cNvSpPr>
            <a:spLocks noChangeShapeType="1"/>
          </p:cNvSpPr>
          <p:nvPr/>
        </p:nvSpPr>
        <p:spPr bwMode="auto">
          <a:xfrm>
            <a:off x="8763000" y="4876800"/>
            <a:ext cx="609600" cy="1588"/>
          </a:xfrm>
          <a:prstGeom prst="line">
            <a:avLst/>
          </a:prstGeom>
          <a:noFill/>
          <a:ln w="28575" cmpd="sng">
            <a:solidFill>
              <a:srgbClr val="0000CC"/>
            </a:solidFill>
            <a:miter lim="800000"/>
            <a:headEnd/>
            <a:tailEnd/>
          </a:ln>
        </p:spPr>
        <p:txBody>
          <a:bodyPr/>
          <a:lstStyle/>
          <a:p>
            <a:endParaRPr lang="zh-CN" altLang="zh-CN">
              <a:solidFill>
                <a:srgbClr val="000000"/>
              </a:solidFill>
              <a:sym typeface="Arial" pitchFamily="34" charset="0"/>
            </a:endParaRPr>
          </a:p>
        </p:txBody>
      </p:sp>
      <p:sp>
        <p:nvSpPr>
          <p:cNvPr id="19471" name="Rectangle 3"/>
          <p:cNvSpPr>
            <a:spLocks noGrp="1" noChangeArrowheads="1"/>
          </p:cNvSpPr>
          <p:nvPr>
            <p:ph type="body" idx="1"/>
          </p:nvPr>
        </p:nvSpPr>
        <p:spPr>
          <a:xfrm>
            <a:off x="666720" y="785794"/>
            <a:ext cx="7250113" cy="812800"/>
          </a:xfrm>
          <a:ln/>
        </p:spPr>
        <p:txBody>
          <a:bodyPr/>
          <a:lstStyle/>
          <a:p>
            <a:pPr marL="285750" indent="-285750" algn="l">
              <a:buFont typeface="Wingdings" pitchFamily="2" charset="2"/>
              <a:buChar char="Ø"/>
            </a:pPr>
            <a:r>
              <a:rPr lang="en-US" altLang="zh-CN" sz="2400" b="1" dirty="0" smtClean="0">
                <a:latin typeface="Microsoft JhengHei" pitchFamily="34" charset="-120"/>
                <a:ea typeface="Microsoft JhengHei" pitchFamily="34" charset="-120"/>
              </a:rPr>
              <a:t> Straight line wire drawing machine</a:t>
            </a:r>
            <a:endParaRPr lang="en-US" altLang="zh-CN" sz="2400" b="1" dirty="0">
              <a:latin typeface="Microsoft JhengHei" pitchFamily="34" charset="-120"/>
              <a:ea typeface="Microsoft JhengHei" pitchFamily="34" charset="-120"/>
            </a:endParaRPr>
          </a:p>
        </p:txBody>
      </p:sp>
      <p:sp>
        <p:nvSpPr>
          <p:cNvPr id="19472" name="Rectangle 5"/>
          <p:cNvSpPr>
            <a:spLocks noChangeArrowheads="1"/>
          </p:cNvSpPr>
          <p:nvPr/>
        </p:nvSpPr>
        <p:spPr bwMode="auto">
          <a:xfrm>
            <a:off x="2185988" y="1262063"/>
            <a:ext cx="9906000" cy="1587"/>
          </a:xfrm>
          <a:prstGeom prst="rect">
            <a:avLst/>
          </a:prstGeom>
          <a:noFill/>
          <a:ln w="9525">
            <a:noFill/>
            <a:miter lim="800000"/>
            <a:headEnd/>
            <a:tailEnd/>
          </a:ln>
        </p:spPr>
        <p:txBody>
          <a:bodyPr>
            <a:spAutoFit/>
          </a:bodyPr>
          <a:lstStyle/>
          <a:p>
            <a:endParaRPr lang="zh-CN" altLang="zh-CN">
              <a:solidFill>
                <a:srgbClr val="000000"/>
              </a:solidFill>
              <a:sym typeface="Arial" pitchFamily="34" charset="0"/>
            </a:endParaRPr>
          </a:p>
        </p:txBody>
      </p:sp>
      <p:pic>
        <p:nvPicPr>
          <p:cNvPr id="19473" name="Picture 9"/>
          <p:cNvPicPr>
            <a:picLocks noChangeAspect="1" noChangeArrowheads="1"/>
          </p:cNvPicPr>
          <p:nvPr/>
        </p:nvPicPr>
        <p:blipFill>
          <a:blip r:embed="rId3"/>
          <a:srcRect/>
          <a:stretch>
            <a:fillRect/>
          </a:stretch>
        </p:blipFill>
        <p:spPr bwMode="auto">
          <a:xfrm>
            <a:off x="5765800" y="1600200"/>
            <a:ext cx="1600200" cy="995363"/>
          </a:xfrm>
          <a:prstGeom prst="rect">
            <a:avLst/>
          </a:prstGeom>
          <a:noFill/>
          <a:ln w="9525">
            <a:noFill/>
            <a:miter lim="800000"/>
            <a:headEnd/>
            <a:tailEnd/>
          </a:ln>
        </p:spPr>
      </p:pic>
      <p:sp>
        <p:nvSpPr>
          <p:cNvPr id="19474" name="Oval 22"/>
          <p:cNvSpPr>
            <a:spLocks/>
          </p:cNvSpPr>
          <p:nvPr/>
        </p:nvSpPr>
        <p:spPr bwMode="auto">
          <a:xfrm>
            <a:off x="8458200" y="4876800"/>
            <a:ext cx="609600" cy="609600"/>
          </a:xfrm>
          <a:prstGeom prst="ellipse">
            <a:avLst/>
          </a:prstGeom>
          <a:noFill/>
          <a:ln w="38100" cmpd="sng">
            <a:solidFill>
              <a:schemeClr val="accent2"/>
            </a:solidFill>
            <a:miter lim="800000"/>
            <a:headEnd/>
            <a:tailEnd/>
          </a:ln>
        </p:spPr>
        <p:txBody>
          <a:bodyPr wrap="none" anchor="ctr"/>
          <a:lstStyle/>
          <a:p>
            <a:endParaRPr lang="zh-CN" altLang="zh-CN">
              <a:solidFill>
                <a:srgbClr val="000000"/>
              </a:solidFill>
              <a:sym typeface="Arial" pitchFamily="34" charset="0"/>
            </a:endParaRPr>
          </a:p>
        </p:txBody>
      </p:sp>
      <p:sp>
        <p:nvSpPr>
          <p:cNvPr id="19475" name="Line 23"/>
          <p:cNvSpPr>
            <a:spLocks noChangeShapeType="1"/>
          </p:cNvSpPr>
          <p:nvPr/>
        </p:nvSpPr>
        <p:spPr bwMode="auto">
          <a:xfrm>
            <a:off x="6781800" y="3733800"/>
            <a:ext cx="990600" cy="1588"/>
          </a:xfrm>
          <a:prstGeom prst="line">
            <a:avLst/>
          </a:prstGeom>
          <a:noFill/>
          <a:ln w="152400" cap="rnd" cmpd="sng">
            <a:solidFill>
              <a:schemeClr val="tx1"/>
            </a:solidFill>
            <a:prstDash val="sysDot"/>
            <a:miter lim="800000"/>
            <a:headEnd/>
            <a:tailEnd/>
          </a:ln>
        </p:spPr>
        <p:txBody>
          <a:bodyPr/>
          <a:lstStyle/>
          <a:p>
            <a:endParaRPr lang="zh-CN" altLang="zh-CN">
              <a:solidFill>
                <a:srgbClr val="000000"/>
              </a:solidFill>
              <a:sym typeface="Arial" pitchFamily="34" charset="0"/>
            </a:endParaRPr>
          </a:p>
        </p:txBody>
      </p:sp>
      <p:sp>
        <p:nvSpPr>
          <p:cNvPr id="19476" name="Line 24"/>
          <p:cNvSpPr>
            <a:spLocks noChangeShapeType="1"/>
          </p:cNvSpPr>
          <p:nvPr/>
        </p:nvSpPr>
        <p:spPr bwMode="auto">
          <a:xfrm>
            <a:off x="6858000" y="5105400"/>
            <a:ext cx="990600" cy="1588"/>
          </a:xfrm>
          <a:prstGeom prst="line">
            <a:avLst/>
          </a:prstGeom>
          <a:noFill/>
          <a:ln w="152400" cap="rnd" cmpd="sng">
            <a:solidFill>
              <a:schemeClr val="tx1"/>
            </a:solidFill>
            <a:prstDash val="sysDot"/>
            <a:miter lim="800000"/>
            <a:headEnd/>
            <a:tailEnd/>
          </a:ln>
        </p:spPr>
        <p:txBody>
          <a:bodyPr/>
          <a:lstStyle/>
          <a:p>
            <a:endParaRPr lang="zh-CN" altLang="zh-CN">
              <a:solidFill>
                <a:srgbClr val="000000"/>
              </a:solidFill>
              <a:sym typeface="Arial" pitchFamily="34" charset="0"/>
            </a:endParaRPr>
          </a:p>
        </p:txBody>
      </p:sp>
      <p:sp>
        <p:nvSpPr>
          <p:cNvPr id="19477" name="Oval 20"/>
          <p:cNvSpPr>
            <a:spLocks/>
          </p:cNvSpPr>
          <p:nvPr/>
        </p:nvSpPr>
        <p:spPr bwMode="auto">
          <a:xfrm>
            <a:off x="1066800" y="4876800"/>
            <a:ext cx="609600" cy="609600"/>
          </a:xfrm>
          <a:prstGeom prst="ellipse">
            <a:avLst/>
          </a:prstGeom>
          <a:noFill/>
          <a:ln w="38100" cmpd="sng">
            <a:solidFill>
              <a:schemeClr val="accent2"/>
            </a:solidFill>
            <a:miter lim="800000"/>
            <a:headEnd/>
            <a:tailEnd/>
          </a:ln>
        </p:spPr>
        <p:txBody>
          <a:bodyPr wrap="none" anchor="ctr"/>
          <a:lstStyle/>
          <a:p>
            <a:endParaRPr lang="zh-CN" altLang="zh-CN">
              <a:solidFill>
                <a:srgbClr val="000000"/>
              </a:solidFill>
              <a:sym typeface="Arial" pitchFamily="34" charset="0"/>
            </a:endParaRPr>
          </a:p>
        </p:txBody>
      </p:sp>
      <p:grpSp>
        <p:nvGrpSpPr>
          <p:cNvPr id="19478" name="Group 37"/>
          <p:cNvGrpSpPr>
            <a:grpSpLocks/>
          </p:cNvGrpSpPr>
          <p:nvPr/>
        </p:nvGrpSpPr>
        <p:grpSpPr bwMode="auto">
          <a:xfrm>
            <a:off x="2232025" y="4813300"/>
            <a:ext cx="193675" cy="533400"/>
            <a:chOff x="0" y="0"/>
            <a:chExt cx="576" cy="1584"/>
          </a:xfrm>
        </p:grpSpPr>
        <p:sp>
          <p:nvSpPr>
            <p:cNvPr id="19479" name="Line 31"/>
            <p:cNvSpPr>
              <a:spLocks noChangeShapeType="1"/>
            </p:cNvSpPr>
            <p:nvPr/>
          </p:nvSpPr>
          <p:spPr bwMode="auto">
            <a:xfrm flipV="1">
              <a:off x="288" y="480"/>
              <a:ext cx="1" cy="528"/>
            </a:xfrm>
            <a:prstGeom prst="line">
              <a:avLst/>
            </a:prstGeom>
            <a:noFill/>
            <a:ln w="28575" cmpd="sng">
              <a:solidFill>
                <a:schemeClr val="tx1"/>
              </a:solidFill>
              <a:miter lim="800000"/>
              <a:headEnd/>
              <a:tailEnd/>
            </a:ln>
          </p:spPr>
          <p:txBody>
            <a:bodyPr/>
            <a:lstStyle/>
            <a:p>
              <a:endParaRPr lang="zh-CN" altLang="zh-CN">
                <a:solidFill>
                  <a:srgbClr val="000000"/>
                </a:solidFill>
                <a:sym typeface="Arial" pitchFamily="34" charset="0"/>
              </a:endParaRPr>
            </a:p>
          </p:txBody>
        </p:sp>
        <p:sp>
          <p:nvSpPr>
            <p:cNvPr id="19480" name="Rectangle 32"/>
            <p:cNvSpPr>
              <a:spLocks/>
            </p:cNvSpPr>
            <p:nvPr/>
          </p:nvSpPr>
          <p:spPr bwMode="auto">
            <a:xfrm>
              <a:off x="144" y="0"/>
              <a:ext cx="288" cy="336"/>
            </a:xfrm>
            <a:prstGeom prst="rect">
              <a:avLst/>
            </a:prstGeom>
            <a:noFill/>
            <a:ln w="28575" cmpd="sng">
              <a:solidFill>
                <a:schemeClr val="tx1"/>
              </a:solidFill>
              <a:miter lim="800000"/>
              <a:headEnd/>
              <a:tailEnd/>
            </a:ln>
          </p:spPr>
          <p:txBody>
            <a:bodyPr wrap="none" anchor="ctr"/>
            <a:lstStyle/>
            <a:p>
              <a:endParaRPr lang="zh-CN" altLang="zh-CN">
                <a:solidFill>
                  <a:srgbClr val="000000"/>
                </a:solidFill>
                <a:sym typeface="Arial" pitchFamily="34" charset="0"/>
              </a:endParaRPr>
            </a:p>
          </p:txBody>
        </p:sp>
        <p:sp>
          <p:nvSpPr>
            <p:cNvPr id="19481" name="Rectangle 33"/>
            <p:cNvSpPr>
              <a:spLocks/>
            </p:cNvSpPr>
            <p:nvPr/>
          </p:nvSpPr>
          <p:spPr bwMode="auto">
            <a:xfrm>
              <a:off x="144" y="336"/>
              <a:ext cx="288" cy="144"/>
            </a:xfrm>
            <a:prstGeom prst="rect">
              <a:avLst/>
            </a:prstGeom>
            <a:noFill/>
            <a:ln w="28575" cmpd="sng">
              <a:solidFill>
                <a:schemeClr val="tx1"/>
              </a:solidFill>
              <a:miter lim="800000"/>
              <a:headEnd/>
              <a:tailEnd/>
            </a:ln>
          </p:spPr>
          <p:txBody>
            <a:bodyPr wrap="none" anchor="ctr"/>
            <a:lstStyle/>
            <a:p>
              <a:endParaRPr lang="zh-CN" altLang="zh-CN">
                <a:solidFill>
                  <a:srgbClr val="000000"/>
                </a:solidFill>
                <a:sym typeface="Arial" pitchFamily="34" charset="0"/>
              </a:endParaRPr>
            </a:p>
          </p:txBody>
        </p:sp>
        <p:sp>
          <p:nvSpPr>
            <p:cNvPr id="19482" name="Line 34"/>
            <p:cNvSpPr>
              <a:spLocks noChangeShapeType="1"/>
            </p:cNvSpPr>
            <p:nvPr/>
          </p:nvSpPr>
          <p:spPr bwMode="auto">
            <a:xfrm>
              <a:off x="144" y="480"/>
              <a:ext cx="1" cy="144"/>
            </a:xfrm>
            <a:prstGeom prst="line">
              <a:avLst/>
            </a:prstGeom>
            <a:noFill/>
            <a:ln w="28575" cmpd="sng">
              <a:solidFill>
                <a:schemeClr val="tx1"/>
              </a:solidFill>
              <a:miter lim="800000"/>
              <a:headEnd/>
              <a:tailEnd/>
            </a:ln>
          </p:spPr>
          <p:txBody>
            <a:bodyPr/>
            <a:lstStyle/>
            <a:p>
              <a:endParaRPr lang="zh-CN" altLang="zh-CN">
                <a:solidFill>
                  <a:srgbClr val="000000"/>
                </a:solidFill>
                <a:sym typeface="Arial" pitchFamily="34" charset="0"/>
              </a:endParaRPr>
            </a:p>
          </p:txBody>
        </p:sp>
        <p:sp>
          <p:nvSpPr>
            <p:cNvPr id="19483" name="Line 35"/>
            <p:cNvSpPr>
              <a:spLocks noChangeShapeType="1"/>
            </p:cNvSpPr>
            <p:nvPr/>
          </p:nvSpPr>
          <p:spPr bwMode="auto">
            <a:xfrm>
              <a:off x="432" y="480"/>
              <a:ext cx="1" cy="144"/>
            </a:xfrm>
            <a:prstGeom prst="line">
              <a:avLst/>
            </a:prstGeom>
            <a:noFill/>
            <a:ln w="28575" cmpd="sng">
              <a:solidFill>
                <a:schemeClr val="tx1"/>
              </a:solidFill>
              <a:miter lim="800000"/>
              <a:headEnd/>
              <a:tailEnd/>
            </a:ln>
          </p:spPr>
          <p:txBody>
            <a:bodyPr/>
            <a:lstStyle/>
            <a:p>
              <a:endParaRPr lang="zh-CN" altLang="zh-CN">
                <a:solidFill>
                  <a:srgbClr val="000000"/>
                </a:solidFill>
                <a:sym typeface="Arial" pitchFamily="34" charset="0"/>
              </a:endParaRPr>
            </a:p>
          </p:txBody>
        </p:sp>
        <p:sp>
          <p:nvSpPr>
            <p:cNvPr id="19484" name="Oval 36"/>
            <p:cNvSpPr>
              <a:spLocks/>
            </p:cNvSpPr>
            <p:nvPr/>
          </p:nvSpPr>
          <p:spPr bwMode="auto">
            <a:xfrm>
              <a:off x="0" y="1008"/>
              <a:ext cx="576" cy="576"/>
            </a:xfrm>
            <a:prstGeom prst="ellipse">
              <a:avLst/>
            </a:prstGeom>
            <a:noFill/>
            <a:ln w="28575" cmpd="sng">
              <a:solidFill>
                <a:schemeClr val="tx1"/>
              </a:solidFill>
              <a:miter lim="800000"/>
              <a:headEnd/>
              <a:tailEnd/>
            </a:ln>
          </p:spPr>
          <p:txBody>
            <a:bodyPr wrap="none" anchor="ctr"/>
            <a:lstStyle/>
            <a:p>
              <a:endParaRPr lang="zh-CN" altLang="zh-CN">
                <a:solidFill>
                  <a:srgbClr val="000000"/>
                </a:solidFill>
                <a:sym typeface="Arial" pitchFamily="34" charset="0"/>
              </a:endParaRPr>
            </a:p>
          </p:txBody>
        </p:sp>
      </p:grpSp>
      <p:sp>
        <p:nvSpPr>
          <p:cNvPr id="19485" name="Oval 40"/>
          <p:cNvSpPr>
            <a:spLocks/>
          </p:cNvSpPr>
          <p:nvPr/>
        </p:nvSpPr>
        <p:spPr bwMode="auto">
          <a:xfrm>
            <a:off x="3200400" y="4864100"/>
            <a:ext cx="609600" cy="609600"/>
          </a:xfrm>
          <a:prstGeom prst="ellipse">
            <a:avLst/>
          </a:prstGeom>
          <a:noFill/>
          <a:ln w="38100" cmpd="sng">
            <a:solidFill>
              <a:schemeClr val="accent2"/>
            </a:solidFill>
            <a:miter lim="800000"/>
            <a:headEnd/>
            <a:tailEnd/>
          </a:ln>
        </p:spPr>
        <p:txBody>
          <a:bodyPr wrap="none" anchor="ctr"/>
          <a:lstStyle/>
          <a:p>
            <a:endParaRPr lang="zh-CN" altLang="zh-CN">
              <a:solidFill>
                <a:srgbClr val="000000"/>
              </a:solidFill>
              <a:sym typeface="Arial" pitchFamily="34" charset="0"/>
            </a:endParaRPr>
          </a:p>
        </p:txBody>
      </p:sp>
      <p:grpSp>
        <p:nvGrpSpPr>
          <p:cNvPr id="19486" name="Group 43"/>
          <p:cNvGrpSpPr>
            <a:grpSpLocks/>
          </p:cNvGrpSpPr>
          <p:nvPr/>
        </p:nvGrpSpPr>
        <p:grpSpPr bwMode="auto">
          <a:xfrm>
            <a:off x="4365625" y="4800600"/>
            <a:ext cx="193675" cy="533400"/>
            <a:chOff x="0" y="0"/>
            <a:chExt cx="576" cy="1584"/>
          </a:xfrm>
        </p:grpSpPr>
        <p:sp>
          <p:nvSpPr>
            <p:cNvPr id="19487" name="Line 44"/>
            <p:cNvSpPr>
              <a:spLocks noChangeShapeType="1"/>
            </p:cNvSpPr>
            <p:nvPr/>
          </p:nvSpPr>
          <p:spPr bwMode="auto">
            <a:xfrm flipV="1">
              <a:off x="288" y="480"/>
              <a:ext cx="1" cy="528"/>
            </a:xfrm>
            <a:prstGeom prst="line">
              <a:avLst/>
            </a:prstGeom>
            <a:noFill/>
            <a:ln w="28575" cmpd="sng">
              <a:solidFill>
                <a:schemeClr val="tx1"/>
              </a:solidFill>
              <a:miter lim="800000"/>
              <a:headEnd/>
              <a:tailEnd/>
            </a:ln>
          </p:spPr>
          <p:txBody>
            <a:bodyPr/>
            <a:lstStyle/>
            <a:p>
              <a:endParaRPr lang="zh-CN" altLang="zh-CN">
                <a:solidFill>
                  <a:srgbClr val="000000"/>
                </a:solidFill>
                <a:sym typeface="Arial" pitchFamily="34" charset="0"/>
              </a:endParaRPr>
            </a:p>
          </p:txBody>
        </p:sp>
        <p:sp>
          <p:nvSpPr>
            <p:cNvPr id="19488" name="Rectangle 45"/>
            <p:cNvSpPr>
              <a:spLocks/>
            </p:cNvSpPr>
            <p:nvPr/>
          </p:nvSpPr>
          <p:spPr bwMode="auto">
            <a:xfrm>
              <a:off x="144" y="0"/>
              <a:ext cx="288" cy="336"/>
            </a:xfrm>
            <a:prstGeom prst="rect">
              <a:avLst/>
            </a:prstGeom>
            <a:noFill/>
            <a:ln w="28575" cmpd="sng">
              <a:solidFill>
                <a:schemeClr val="tx1"/>
              </a:solidFill>
              <a:miter lim="800000"/>
              <a:headEnd/>
              <a:tailEnd/>
            </a:ln>
          </p:spPr>
          <p:txBody>
            <a:bodyPr wrap="none" anchor="ctr"/>
            <a:lstStyle/>
            <a:p>
              <a:endParaRPr lang="zh-CN" altLang="zh-CN">
                <a:solidFill>
                  <a:srgbClr val="000000"/>
                </a:solidFill>
                <a:sym typeface="Arial" pitchFamily="34" charset="0"/>
              </a:endParaRPr>
            </a:p>
          </p:txBody>
        </p:sp>
        <p:sp>
          <p:nvSpPr>
            <p:cNvPr id="19489" name="Rectangle 46"/>
            <p:cNvSpPr>
              <a:spLocks/>
            </p:cNvSpPr>
            <p:nvPr/>
          </p:nvSpPr>
          <p:spPr bwMode="auto">
            <a:xfrm>
              <a:off x="144" y="336"/>
              <a:ext cx="288" cy="144"/>
            </a:xfrm>
            <a:prstGeom prst="rect">
              <a:avLst/>
            </a:prstGeom>
            <a:noFill/>
            <a:ln w="28575" cmpd="sng">
              <a:solidFill>
                <a:schemeClr val="tx1"/>
              </a:solidFill>
              <a:miter lim="800000"/>
              <a:headEnd/>
              <a:tailEnd/>
            </a:ln>
          </p:spPr>
          <p:txBody>
            <a:bodyPr wrap="none" anchor="ctr"/>
            <a:lstStyle/>
            <a:p>
              <a:endParaRPr lang="zh-CN" altLang="zh-CN">
                <a:solidFill>
                  <a:srgbClr val="000000"/>
                </a:solidFill>
                <a:sym typeface="Arial" pitchFamily="34" charset="0"/>
              </a:endParaRPr>
            </a:p>
          </p:txBody>
        </p:sp>
        <p:sp>
          <p:nvSpPr>
            <p:cNvPr id="19490" name="Line 47"/>
            <p:cNvSpPr>
              <a:spLocks noChangeShapeType="1"/>
            </p:cNvSpPr>
            <p:nvPr/>
          </p:nvSpPr>
          <p:spPr bwMode="auto">
            <a:xfrm>
              <a:off x="144" y="480"/>
              <a:ext cx="1" cy="144"/>
            </a:xfrm>
            <a:prstGeom prst="line">
              <a:avLst/>
            </a:prstGeom>
            <a:noFill/>
            <a:ln w="28575" cmpd="sng">
              <a:solidFill>
                <a:schemeClr val="tx1"/>
              </a:solidFill>
              <a:miter lim="800000"/>
              <a:headEnd/>
              <a:tailEnd/>
            </a:ln>
          </p:spPr>
          <p:txBody>
            <a:bodyPr/>
            <a:lstStyle/>
            <a:p>
              <a:endParaRPr lang="zh-CN" altLang="zh-CN">
                <a:solidFill>
                  <a:srgbClr val="000000"/>
                </a:solidFill>
                <a:sym typeface="Arial" pitchFamily="34" charset="0"/>
              </a:endParaRPr>
            </a:p>
          </p:txBody>
        </p:sp>
        <p:sp>
          <p:nvSpPr>
            <p:cNvPr id="19491" name="Line 48"/>
            <p:cNvSpPr>
              <a:spLocks noChangeShapeType="1"/>
            </p:cNvSpPr>
            <p:nvPr/>
          </p:nvSpPr>
          <p:spPr bwMode="auto">
            <a:xfrm>
              <a:off x="432" y="480"/>
              <a:ext cx="1" cy="144"/>
            </a:xfrm>
            <a:prstGeom prst="line">
              <a:avLst/>
            </a:prstGeom>
            <a:noFill/>
            <a:ln w="28575" cmpd="sng">
              <a:solidFill>
                <a:schemeClr val="tx1"/>
              </a:solidFill>
              <a:miter lim="800000"/>
              <a:headEnd/>
              <a:tailEnd/>
            </a:ln>
          </p:spPr>
          <p:txBody>
            <a:bodyPr/>
            <a:lstStyle/>
            <a:p>
              <a:endParaRPr lang="zh-CN" altLang="zh-CN">
                <a:solidFill>
                  <a:srgbClr val="000000"/>
                </a:solidFill>
                <a:sym typeface="Arial" pitchFamily="34" charset="0"/>
              </a:endParaRPr>
            </a:p>
          </p:txBody>
        </p:sp>
        <p:sp>
          <p:nvSpPr>
            <p:cNvPr id="19492" name="Oval 49"/>
            <p:cNvSpPr>
              <a:spLocks/>
            </p:cNvSpPr>
            <p:nvPr/>
          </p:nvSpPr>
          <p:spPr bwMode="auto">
            <a:xfrm>
              <a:off x="0" y="1008"/>
              <a:ext cx="576" cy="576"/>
            </a:xfrm>
            <a:prstGeom prst="ellipse">
              <a:avLst/>
            </a:prstGeom>
            <a:noFill/>
            <a:ln w="28575" cmpd="sng">
              <a:solidFill>
                <a:schemeClr val="tx1"/>
              </a:solidFill>
              <a:miter lim="800000"/>
              <a:headEnd/>
              <a:tailEnd/>
            </a:ln>
          </p:spPr>
          <p:txBody>
            <a:bodyPr wrap="none" anchor="ctr"/>
            <a:lstStyle/>
            <a:p>
              <a:endParaRPr lang="zh-CN" altLang="zh-CN">
                <a:solidFill>
                  <a:srgbClr val="000000"/>
                </a:solidFill>
                <a:sym typeface="Arial" pitchFamily="34" charset="0"/>
              </a:endParaRPr>
            </a:p>
          </p:txBody>
        </p:sp>
      </p:grpSp>
      <p:sp>
        <p:nvSpPr>
          <p:cNvPr id="19493" name="Oval 26"/>
          <p:cNvSpPr>
            <a:spLocks/>
          </p:cNvSpPr>
          <p:nvPr/>
        </p:nvSpPr>
        <p:spPr bwMode="auto">
          <a:xfrm>
            <a:off x="5257800" y="4876800"/>
            <a:ext cx="609600" cy="609600"/>
          </a:xfrm>
          <a:prstGeom prst="ellipse">
            <a:avLst/>
          </a:prstGeom>
          <a:noFill/>
          <a:ln w="38100" cmpd="sng">
            <a:solidFill>
              <a:schemeClr val="accent2"/>
            </a:solidFill>
            <a:miter lim="800000"/>
            <a:headEnd/>
            <a:tailEnd/>
          </a:ln>
        </p:spPr>
        <p:txBody>
          <a:bodyPr wrap="none" anchor="ctr"/>
          <a:lstStyle/>
          <a:p>
            <a:endParaRPr lang="zh-CN" altLang="zh-CN">
              <a:solidFill>
                <a:srgbClr val="000000"/>
              </a:solidFill>
              <a:sym typeface="Arial" pitchFamily="34" charset="0"/>
            </a:endParaRPr>
          </a:p>
        </p:txBody>
      </p:sp>
      <p:sp>
        <p:nvSpPr>
          <p:cNvPr id="19494" name="Line 51"/>
          <p:cNvSpPr>
            <a:spLocks noChangeShapeType="1"/>
          </p:cNvSpPr>
          <p:nvPr/>
        </p:nvSpPr>
        <p:spPr bwMode="auto">
          <a:xfrm>
            <a:off x="838200" y="4114800"/>
            <a:ext cx="0" cy="1752600"/>
          </a:xfrm>
          <a:prstGeom prst="line">
            <a:avLst/>
          </a:prstGeom>
          <a:noFill/>
          <a:ln w="28575" cmpd="sng">
            <a:solidFill>
              <a:schemeClr val="tx1"/>
            </a:solidFill>
            <a:miter lim="800000"/>
            <a:headEnd/>
            <a:tailEnd/>
          </a:ln>
        </p:spPr>
        <p:txBody>
          <a:bodyPr/>
          <a:lstStyle/>
          <a:p>
            <a:endParaRPr lang="zh-CN" altLang="zh-CN">
              <a:solidFill>
                <a:srgbClr val="000000"/>
              </a:solidFill>
              <a:sym typeface="Arial" pitchFamily="34" charset="0"/>
            </a:endParaRPr>
          </a:p>
        </p:txBody>
      </p:sp>
      <p:sp>
        <p:nvSpPr>
          <p:cNvPr id="19495" name="Line 65"/>
          <p:cNvSpPr>
            <a:spLocks noChangeShapeType="1"/>
          </p:cNvSpPr>
          <p:nvPr/>
        </p:nvSpPr>
        <p:spPr bwMode="auto">
          <a:xfrm>
            <a:off x="838200" y="5867400"/>
            <a:ext cx="381000" cy="0"/>
          </a:xfrm>
          <a:prstGeom prst="line">
            <a:avLst/>
          </a:prstGeom>
          <a:noFill/>
          <a:ln w="28575" cmpd="sng">
            <a:solidFill>
              <a:schemeClr val="tx1"/>
            </a:solidFill>
            <a:miter lim="800000"/>
            <a:headEnd/>
            <a:tailEnd/>
          </a:ln>
        </p:spPr>
        <p:txBody>
          <a:bodyPr/>
          <a:lstStyle/>
          <a:p>
            <a:endParaRPr lang="zh-CN" altLang="zh-CN">
              <a:solidFill>
                <a:srgbClr val="000000"/>
              </a:solidFill>
              <a:sym typeface="Arial" pitchFamily="34" charset="0"/>
            </a:endParaRPr>
          </a:p>
        </p:txBody>
      </p:sp>
      <p:sp>
        <p:nvSpPr>
          <p:cNvPr id="19496" name="Line 67"/>
          <p:cNvSpPr>
            <a:spLocks noChangeShapeType="1"/>
          </p:cNvSpPr>
          <p:nvPr/>
        </p:nvSpPr>
        <p:spPr bwMode="auto">
          <a:xfrm>
            <a:off x="2971800" y="4114800"/>
            <a:ext cx="0" cy="1752600"/>
          </a:xfrm>
          <a:prstGeom prst="line">
            <a:avLst/>
          </a:prstGeom>
          <a:noFill/>
          <a:ln w="28575" cmpd="sng">
            <a:solidFill>
              <a:schemeClr val="tx1"/>
            </a:solidFill>
            <a:miter lim="800000"/>
            <a:headEnd/>
            <a:tailEnd/>
          </a:ln>
        </p:spPr>
        <p:txBody>
          <a:bodyPr/>
          <a:lstStyle/>
          <a:p>
            <a:endParaRPr lang="zh-CN" altLang="zh-CN">
              <a:solidFill>
                <a:srgbClr val="000000"/>
              </a:solidFill>
              <a:sym typeface="Arial" pitchFamily="34" charset="0"/>
            </a:endParaRPr>
          </a:p>
        </p:txBody>
      </p:sp>
      <p:sp>
        <p:nvSpPr>
          <p:cNvPr id="19497" name="Line 68"/>
          <p:cNvSpPr>
            <a:spLocks noChangeShapeType="1"/>
          </p:cNvSpPr>
          <p:nvPr/>
        </p:nvSpPr>
        <p:spPr bwMode="auto">
          <a:xfrm>
            <a:off x="2971800" y="5867400"/>
            <a:ext cx="381000" cy="0"/>
          </a:xfrm>
          <a:prstGeom prst="line">
            <a:avLst/>
          </a:prstGeom>
          <a:noFill/>
          <a:ln w="28575" cmpd="sng">
            <a:solidFill>
              <a:schemeClr val="tx1"/>
            </a:solidFill>
            <a:miter lim="800000"/>
            <a:headEnd/>
            <a:tailEnd/>
          </a:ln>
        </p:spPr>
        <p:txBody>
          <a:bodyPr/>
          <a:lstStyle/>
          <a:p>
            <a:endParaRPr lang="zh-CN" altLang="zh-CN">
              <a:solidFill>
                <a:srgbClr val="000000"/>
              </a:solidFill>
              <a:sym typeface="Arial" pitchFamily="34" charset="0"/>
            </a:endParaRPr>
          </a:p>
        </p:txBody>
      </p:sp>
      <p:sp>
        <p:nvSpPr>
          <p:cNvPr id="19498" name="Line 70"/>
          <p:cNvSpPr>
            <a:spLocks noChangeShapeType="1"/>
          </p:cNvSpPr>
          <p:nvPr/>
        </p:nvSpPr>
        <p:spPr bwMode="auto">
          <a:xfrm>
            <a:off x="5029200" y="4114800"/>
            <a:ext cx="1588" cy="1752600"/>
          </a:xfrm>
          <a:prstGeom prst="line">
            <a:avLst/>
          </a:prstGeom>
          <a:noFill/>
          <a:ln w="28575" cmpd="sng">
            <a:solidFill>
              <a:schemeClr val="tx1"/>
            </a:solidFill>
            <a:miter lim="800000"/>
            <a:headEnd/>
            <a:tailEnd/>
          </a:ln>
        </p:spPr>
        <p:txBody>
          <a:bodyPr/>
          <a:lstStyle/>
          <a:p>
            <a:endParaRPr lang="zh-CN" altLang="zh-CN">
              <a:solidFill>
                <a:srgbClr val="000000"/>
              </a:solidFill>
              <a:sym typeface="Arial" pitchFamily="34" charset="0"/>
            </a:endParaRPr>
          </a:p>
        </p:txBody>
      </p:sp>
      <p:sp>
        <p:nvSpPr>
          <p:cNvPr id="19499" name="Line 71"/>
          <p:cNvSpPr>
            <a:spLocks noChangeShapeType="1"/>
          </p:cNvSpPr>
          <p:nvPr/>
        </p:nvSpPr>
        <p:spPr bwMode="auto">
          <a:xfrm>
            <a:off x="5029200" y="5867400"/>
            <a:ext cx="381000" cy="1588"/>
          </a:xfrm>
          <a:prstGeom prst="line">
            <a:avLst/>
          </a:prstGeom>
          <a:noFill/>
          <a:ln w="28575" cmpd="sng">
            <a:solidFill>
              <a:schemeClr val="tx1"/>
            </a:solidFill>
            <a:miter lim="800000"/>
            <a:headEnd/>
            <a:tailEnd/>
          </a:ln>
        </p:spPr>
        <p:txBody>
          <a:bodyPr/>
          <a:lstStyle/>
          <a:p>
            <a:endParaRPr lang="zh-CN" altLang="zh-CN">
              <a:solidFill>
                <a:srgbClr val="000000"/>
              </a:solidFill>
              <a:sym typeface="Arial" pitchFamily="34" charset="0"/>
            </a:endParaRPr>
          </a:p>
        </p:txBody>
      </p:sp>
      <p:sp>
        <p:nvSpPr>
          <p:cNvPr id="19500" name="Line 73"/>
          <p:cNvSpPr>
            <a:spLocks noChangeShapeType="1"/>
          </p:cNvSpPr>
          <p:nvPr/>
        </p:nvSpPr>
        <p:spPr bwMode="auto">
          <a:xfrm>
            <a:off x="8267700" y="4114800"/>
            <a:ext cx="1588" cy="1752600"/>
          </a:xfrm>
          <a:prstGeom prst="line">
            <a:avLst/>
          </a:prstGeom>
          <a:noFill/>
          <a:ln w="28575" cmpd="sng">
            <a:solidFill>
              <a:schemeClr val="tx1"/>
            </a:solidFill>
            <a:miter lim="800000"/>
            <a:headEnd/>
            <a:tailEnd/>
          </a:ln>
        </p:spPr>
        <p:txBody>
          <a:bodyPr/>
          <a:lstStyle/>
          <a:p>
            <a:endParaRPr lang="zh-CN" altLang="zh-CN">
              <a:solidFill>
                <a:srgbClr val="000000"/>
              </a:solidFill>
              <a:sym typeface="Arial" pitchFamily="34" charset="0"/>
            </a:endParaRPr>
          </a:p>
        </p:txBody>
      </p:sp>
      <p:sp>
        <p:nvSpPr>
          <p:cNvPr id="19501" name="Line 74"/>
          <p:cNvSpPr>
            <a:spLocks noChangeShapeType="1"/>
          </p:cNvSpPr>
          <p:nvPr/>
        </p:nvSpPr>
        <p:spPr bwMode="auto">
          <a:xfrm>
            <a:off x="8267700" y="5867400"/>
            <a:ext cx="304800" cy="1588"/>
          </a:xfrm>
          <a:prstGeom prst="line">
            <a:avLst/>
          </a:prstGeom>
          <a:noFill/>
          <a:ln w="28575" cmpd="sng">
            <a:solidFill>
              <a:schemeClr val="tx1"/>
            </a:solidFill>
            <a:miter lim="800000"/>
            <a:headEnd/>
            <a:tailEnd/>
          </a:ln>
        </p:spPr>
        <p:txBody>
          <a:bodyPr/>
          <a:lstStyle/>
          <a:p>
            <a:endParaRPr lang="zh-CN" altLang="zh-CN">
              <a:solidFill>
                <a:srgbClr val="000000"/>
              </a:solidFill>
              <a:sym typeface="Arial" pitchFamily="34" charset="0"/>
            </a:endParaRPr>
          </a:p>
        </p:txBody>
      </p:sp>
      <p:grpSp>
        <p:nvGrpSpPr>
          <p:cNvPr id="19502" name="Group 76"/>
          <p:cNvGrpSpPr>
            <a:grpSpLocks/>
          </p:cNvGrpSpPr>
          <p:nvPr/>
        </p:nvGrpSpPr>
        <p:grpSpPr bwMode="auto">
          <a:xfrm>
            <a:off x="6384925" y="4800600"/>
            <a:ext cx="193675" cy="533400"/>
            <a:chOff x="0" y="0"/>
            <a:chExt cx="576" cy="1584"/>
          </a:xfrm>
        </p:grpSpPr>
        <p:sp>
          <p:nvSpPr>
            <p:cNvPr id="19503" name="Line 77"/>
            <p:cNvSpPr>
              <a:spLocks noChangeShapeType="1"/>
            </p:cNvSpPr>
            <p:nvPr/>
          </p:nvSpPr>
          <p:spPr bwMode="auto">
            <a:xfrm flipV="1">
              <a:off x="288" y="480"/>
              <a:ext cx="1" cy="528"/>
            </a:xfrm>
            <a:prstGeom prst="line">
              <a:avLst/>
            </a:prstGeom>
            <a:noFill/>
            <a:ln w="28575" cmpd="sng">
              <a:solidFill>
                <a:schemeClr val="tx1"/>
              </a:solidFill>
              <a:miter lim="800000"/>
              <a:headEnd/>
              <a:tailEnd/>
            </a:ln>
          </p:spPr>
          <p:txBody>
            <a:bodyPr/>
            <a:lstStyle/>
            <a:p>
              <a:endParaRPr lang="zh-CN" altLang="zh-CN">
                <a:solidFill>
                  <a:srgbClr val="000000"/>
                </a:solidFill>
                <a:sym typeface="Arial" pitchFamily="34" charset="0"/>
              </a:endParaRPr>
            </a:p>
          </p:txBody>
        </p:sp>
        <p:sp>
          <p:nvSpPr>
            <p:cNvPr id="19504" name="Rectangle 78"/>
            <p:cNvSpPr>
              <a:spLocks/>
            </p:cNvSpPr>
            <p:nvPr/>
          </p:nvSpPr>
          <p:spPr bwMode="auto">
            <a:xfrm>
              <a:off x="144" y="0"/>
              <a:ext cx="288" cy="336"/>
            </a:xfrm>
            <a:prstGeom prst="rect">
              <a:avLst/>
            </a:prstGeom>
            <a:noFill/>
            <a:ln w="28575" cmpd="sng">
              <a:solidFill>
                <a:schemeClr val="tx1"/>
              </a:solidFill>
              <a:miter lim="800000"/>
              <a:headEnd/>
              <a:tailEnd/>
            </a:ln>
          </p:spPr>
          <p:txBody>
            <a:bodyPr wrap="none" anchor="ctr"/>
            <a:lstStyle/>
            <a:p>
              <a:endParaRPr lang="zh-CN" altLang="zh-CN">
                <a:solidFill>
                  <a:srgbClr val="000000"/>
                </a:solidFill>
                <a:sym typeface="Arial" pitchFamily="34" charset="0"/>
              </a:endParaRPr>
            </a:p>
          </p:txBody>
        </p:sp>
        <p:sp>
          <p:nvSpPr>
            <p:cNvPr id="19505" name="Rectangle 79"/>
            <p:cNvSpPr>
              <a:spLocks/>
            </p:cNvSpPr>
            <p:nvPr/>
          </p:nvSpPr>
          <p:spPr bwMode="auto">
            <a:xfrm>
              <a:off x="144" y="336"/>
              <a:ext cx="288" cy="144"/>
            </a:xfrm>
            <a:prstGeom prst="rect">
              <a:avLst/>
            </a:prstGeom>
            <a:noFill/>
            <a:ln w="28575" cmpd="sng">
              <a:solidFill>
                <a:schemeClr val="tx1"/>
              </a:solidFill>
              <a:miter lim="800000"/>
              <a:headEnd/>
              <a:tailEnd/>
            </a:ln>
          </p:spPr>
          <p:txBody>
            <a:bodyPr wrap="none" anchor="ctr"/>
            <a:lstStyle/>
            <a:p>
              <a:endParaRPr lang="zh-CN" altLang="zh-CN">
                <a:solidFill>
                  <a:srgbClr val="000000"/>
                </a:solidFill>
                <a:sym typeface="Arial" pitchFamily="34" charset="0"/>
              </a:endParaRPr>
            </a:p>
          </p:txBody>
        </p:sp>
        <p:sp>
          <p:nvSpPr>
            <p:cNvPr id="19506" name="Line 80"/>
            <p:cNvSpPr>
              <a:spLocks noChangeShapeType="1"/>
            </p:cNvSpPr>
            <p:nvPr/>
          </p:nvSpPr>
          <p:spPr bwMode="auto">
            <a:xfrm>
              <a:off x="144" y="480"/>
              <a:ext cx="1" cy="144"/>
            </a:xfrm>
            <a:prstGeom prst="line">
              <a:avLst/>
            </a:prstGeom>
            <a:noFill/>
            <a:ln w="28575" cmpd="sng">
              <a:solidFill>
                <a:schemeClr val="tx1"/>
              </a:solidFill>
              <a:miter lim="800000"/>
              <a:headEnd/>
              <a:tailEnd/>
            </a:ln>
          </p:spPr>
          <p:txBody>
            <a:bodyPr/>
            <a:lstStyle/>
            <a:p>
              <a:endParaRPr lang="zh-CN" altLang="zh-CN">
                <a:solidFill>
                  <a:srgbClr val="000000"/>
                </a:solidFill>
                <a:sym typeface="Arial" pitchFamily="34" charset="0"/>
              </a:endParaRPr>
            </a:p>
          </p:txBody>
        </p:sp>
        <p:sp>
          <p:nvSpPr>
            <p:cNvPr id="19507" name="Line 81"/>
            <p:cNvSpPr>
              <a:spLocks noChangeShapeType="1"/>
            </p:cNvSpPr>
            <p:nvPr/>
          </p:nvSpPr>
          <p:spPr bwMode="auto">
            <a:xfrm>
              <a:off x="432" y="480"/>
              <a:ext cx="1" cy="144"/>
            </a:xfrm>
            <a:prstGeom prst="line">
              <a:avLst/>
            </a:prstGeom>
            <a:noFill/>
            <a:ln w="28575" cmpd="sng">
              <a:solidFill>
                <a:schemeClr val="tx1"/>
              </a:solidFill>
              <a:miter lim="800000"/>
              <a:headEnd/>
              <a:tailEnd/>
            </a:ln>
          </p:spPr>
          <p:txBody>
            <a:bodyPr/>
            <a:lstStyle/>
            <a:p>
              <a:endParaRPr lang="zh-CN" altLang="zh-CN">
                <a:solidFill>
                  <a:srgbClr val="000000"/>
                </a:solidFill>
                <a:sym typeface="Arial" pitchFamily="34" charset="0"/>
              </a:endParaRPr>
            </a:p>
          </p:txBody>
        </p:sp>
        <p:sp>
          <p:nvSpPr>
            <p:cNvPr id="19508" name="Oval 82"/>
            <p:cNvSpPr>
              <a:spLocks/>
            </p:cNvSpPr>
            <p:nvPr/>
          </p:nvSpPr>
          <p:spPr bwMode="auto">
            <a:xfrm>
              <a:off x="0" y="1008"/>
              <a:ext cx="576" cy="576"/>
            </a:xfrm>
            <a:prstGeom prst="ellipse">
              <a:avLst/>
            </a:prstGeom>
            <a:noFill/>
            <a:ln w="28575" cmpd="sng">
              <a:solidFill>
                <a:schemeClr val="tx1"/>
              </a:solidFill>
              <a:miter lim="800000"/>
              <a:headEnd/>
              <a:tailEnd/>
            </a:ln>
          </p:spPr>
          <p:txBody>
            <a:bodyPr wrap="none" anchor="ctr"/>
            <a:lstStyle/>
            <a:p>
              <a:endParaRPr lang="zh-CN" altLang="zh-CN">
                <a:solidFill>
                  <a:srgbClr val="000000"/>
                </a:solidFill>
                <a:sym typeface="Arial" pitchFamily="34" charset="0"/>
              </a:endParaRPr>
            </a:p>
          </p:txBody>
        </p:sp>
      </p:grpSp>
      <p:grpSp>
        <p:nvGrpSpPr>
          <p:cNvPr id="19509" name="Group 92"/>
          <p:cNvGrpSpPr>
            <a:grpSpLocks/>
          </p:cNvGrpSpPr>
          <p:nvPr/>
        </p:nvGrpSpPr>
        <p:grpSpPr bwMode="auto">
          <a:xfrm>
            <a:off x="2311400" y="2362200"/>
            <a:ext cx="6223000" cy="2438400"/>
            <a:chOff x="0" y="0"/>
            <a:chExt cx="3920" cy="1536"/>
          </a:xfrm>
        </p:grpSpPr>
        <p:sp>
          <p:nvSpPr>
            <p:cNvPr id="19510" name="Line 83"/>
            <p:cNvSpPr>
              <a:spLocks noChangeShapeType="1"/>
            </p:cNvSpPr>
            <p:nvPr/>
          </p:nvSpPr>
          <p:spPr bwMode="auto">
            <a:xfrm flipV="1">
              <a:off x="0" y="192"/>
              <a:ext cx="1" cy="1344"/>
            </a:xfrm>
            <a:prstGeom prst="line">
              <a:avLst/>
            </a:prstGeom>
            <a:noFill/>
            <a:ln w="28575" cmpd="sng">
              <a:solidFill>
                <a:schemeClr val="hlink"/>
              </a:solidFill>
              <a:miter lim="800000"/>
              <a:headEnd/>
              <a:tailEnd/>
            </a:ln>
          </p:spPr>
          <p:txBody>
            <a:bodyPr/>
            <a:lstStyle/>
            <a:p>
              <a:endParaRPr lang="zh-CN" altLang="zh-CN">
                <a:solidFill>
                  <a:srgbClr val="000000"/>
                </a:solidFill>
                <a:sym typeface="Arial" pitchFamily="34" charset="0"/>
              </a:endParaRPr>
            </a:p>
          </p:txBody>
        </p:sp>
        <p:grpSp>
          <p:nvGrpSpPr>
            <p:cNvPr id="19511" name="Group 91"/>
            <p:cNvGrpSpPr>
              <a:grpSpLocks/>
            </p:cNvGrpSpPr>
            <p:nvPr/>
          </p:nvGrpSpPr>
          <p:grpSpPr bwMode="auto">
            <a:xfrm>
              <a:off x="0" y="0"/>
              <a:ext cx="3920" cy="1536"/>
              <a:chOff x="0" y="0"/>
              <a:chExt cx="3920" cy="1536"/>
            </a:xfrm>
          </p:grpSpPr>
          <p:sp>
            <p:nvSpPr>
              <p:cNvPr id="19512" name="Line 84"/>
              <p:cNvSpPr>
                <a:spLocks noChangeShapeType="1"/>
              </p:cNvSpPr>
              <p:nvPr/>
            </p:nvSpPr>
            <p:spPr bwMode="auto">
              <a:xfrm>
                <a:off x="0" y="192"/>
                <a:ext cx="3104" cy="1"/>
              </a:xfrm>
              <a:prstGeom prst="line">
                <a:avLst/>
              </a:prstGeom>
              <a:noFill/>
              <a:ln w="28575" cmpd="sng">
                <a:solidFill>
                  <a:schemeClr val="hlink"/>
                </a:solidFill>
                <a:miter lim="800000"/>
                <a:headEnd/>
                <a:tailEnd/>
              </a:ln>
            </p:spPr>
            <p:txBody>
              <a:bodyPr/>
              <a:lstStyle/>
              <a:p>
                <a:endParaRPr lang="zh-CN" altLang="zh-CN">
                  <a:solidFill>
                    <a:srgbClr val="000000"/>
                  </a:solidFill>
                  <a:sym typeface="Arial" pitchFamily="34" charset="0"/>
                </a:endParaRPr>
              </a:p>
            </p:txBody>
          </p:sp>
          <p:sp>
            <p:nvSpPr>
              <p:cNvPr id="19513" name="Line 87"/>
              <p:cNvSpPr>
                <a:spLocks noChangeShapeType="1"/>
              </p:cNvSpPr>
              <p:nvPr/>
            </p:nvSpPr>
            <p:spPr bwMode="auto">
              <a:xfrm flipV="1">
                <a:off x="1344" y="192"/>
                <a:ext cx="1" cy="1344"/>
              </a:xfrm>
              <a:prstGeom prst="line">
                <a:avLst/>
              </a:prstGeom>
              <a:noFill/>
              <a:ln w="28575" cmpd="sng">
                <a:solidFill>
                  <a:schemeClr val="hlink"/>
                </a:solidFill>
                <a:miter lim="800000"/>
                <a:headEnd/>
                <a:tailEnd/>
              </a:ln>
            </p:spPr>
            <p:txBody>
              <a:bodyPr/>
              <a:lstStyle/>
              <a:p>
                <a:endParaRPr lang="zh-CN" altLang="zh-CN">
                  <a:solidFill>
                    <a:srgbClr val="000000"/>
                  </a:solidFill>
                  <a:sym typeface="Arial" pitchFamily="34" charset="0"/>
                </a:endParaRPr>
              </a:p>
            </p:txBody>
          </p:sp>
          <p:sp>
            <p:nvSpPr>
              <p:cNvPr id="19514" name="Line 88"/>
              <p:cNvSpPr>
                <a:spLocks noChangeShapeType="1"/>
              </p:cNvSpPr>
              <p:nvPr/>
            </p:nvSpPr>
            <p:spPr bwMode="auto">
              <a:xfrm flipV="1">
                <a:off x="2640" y="0"/>
                <a:ext cx="1" cy="1536"/>
              </a:xfrm>
              <a:prstGeom prst="line">
                <a:avLst/>
              </a:prstGeom>
              <a:noFill/>
              <a:ln w="28575" cmpd="sng">
                <a:solidFill>
                  <a:schemeClr val="hlink"/>
                </a:solidFill>
                <a:miter lim="800000"/>
                <a:headEnd/>
                <a:tailEnd/>
              </a:ln>
            </p:spPr>
            <p:txBody>
              <a:bodyPr/>
              <a:lstStyle/>
              <a:p>
                <a:endParaRPr lang="zh-CN" altLang="zh-CN">
                  <a:solidFill>
                    <a:srgbClr val="000000"/>
                  </a:solidFill>
                  <a:sym typeface="Arial" pitchFamily="34" charset="0"/>
                </a:endParaRPr>
              </a:p>
            </p:txBody>
          </p:sp>
          <p:sp>
            <p:nvSpPr>
              <p:cNvPr id="19515" name="Line 90"/>
              <p:cNvSpPr>
                <a:spLocks noChangeShapeType="1"/>
              </p:cNvSpPr>
              <p:nvPr/>
            </p:nvSpPr>
            <p:spPr bwMode="auto">
              <a:xfrm>
                <a:off x="3104" y="192"/>
                <a:ext cx="816" cy="1"/>
              </a:xfrm>
              <a:prstGeom prst="line">
                <a:avLst/>
              </a:prstGeom>
              <a:noFill/>
              <a:ln w="28575" cmpd="sng">
                <a:solidFill>
                  <a:schemeClr val="hlink"/>
                </a:solidFill>
                <a:prstDash val="dash"/>
                <a:miter lim="800000"/>
                <a:headEnd/>
                <a:tailEnd/>
              </a:ln>
            </p:spPr>
            <p:txBody>
              <a:bodyPr/>
              <a:lstStyle/>
              <a:p>
                <a:endParaRPr lang="zh-CN" altLang="zh-CN">
                  <a:solidFill>
                    <a:srgbClr val="000000"/>
                  </a:solidFill>
                  <a:sym typeface="Arial" pitchFamily="34" charset="0"/>
                </a:endParaRPr>
              </a:p>
            </p:txBody>
          </p:sp>
        </p:grpSp>
      </p:grpSp>
      <p:grpSp>
        <p:nvGrpSpPr>
          <p:cNvPr id="19516" name="Group 102"/>
          <p:cNvGrpSpPr>
            <a:grpSpLocks/>
          </p:cNvGrpSpPr>
          <p:nvPr/>
        </p:nvGrpSpPr>
        <p:grpSpPr bwMode="auto">
          <a:xfrm>
            <a:off x="1066800" y="3962400"/>
            <a:ext cx="5410200" cy="838200"/>
            <a:chOff x="0" y="0"/>
            <a:chExt cx="3408" cy="528"/>
          </a:xfrm>
        </p:grpSpPr>
        <p:grpSp>
          <p:nvGrpSpPr>
            <p:cNvPr id="19517" name="Group 95"/>
            <p:cNvGrpSpPr>
              <a:grpSpLocks/>
            </p:cNvGrpSpPr>
            <p:nvPr/>
          </p:nvGrpSpPr>
          <p:grpSpPr bwMode="auto">
            <a:xfrm>
              <a:off x="0" y="0"/>
              <a:ext cx="768" cy="528"/>
              <a:chOff x="0" y="0"/>
              <a:chExt cx="768" cy="528"/>
            </a:xfrm>
          </p:grpSpPr>
          <p:sp>
            <p:nvSpPr>
              <p:cNvPr id="19518" name="Line 93"/>
              <p:cNvSpPr>
                <a:spLocks noChangeShapeType="1"/>
              </p:cNvSpPr>
              <p:nvPr/>
            </p:nvSpPr>
            <p:spPr bwMode="auto">
              <a:xfrm flipV="1">
                <a:off x="768" y="0"/>
                <a:ext cx="1" cy="528"/>
              </a:xfrm>
              <a:prstGeom prst="line">
                <a:avLst/>
              </a:prstGeom>
              <a:noFill/>
              <a:ln w="38100" cmpd="sng">
                <a:solidFill>
                  <a:srgbClr val="FD0101"/>
                </a:solidFill>
                <a:miter lim="800000"/>
                <a:headEnd/>
                <a:tailEnd/>
              </a:ln>
            </p:spPr>
            <p:txBody>
              <a:bodyPr/>
              <a:lstStyle/>
              <a:p>
                <a:endParaRPr lang="zh-CN" altLang="zh-CN">
                  <a:solidFill>
                    <a:srgbClr val="000000"/>
                  </a:solidFill>
                  <a:sym typeface="Arial" pitchFamily="34" charset="0"/>
                </a:endParaRPr>
              </a:p>
            </p:txBody>
          </p:sp>
          <p:sp>
            <p:nvSpPr>
              <p:cNvPr id="19519" name="Line 94"/>
              <p:cNvSpPr>
                <a:spLocks noChangeShapeType="1"/>
              </p:cNvSpPr>
              <p:nvPr/>
            </p:nvSpPr>
            <p:spPr bwMode="auto">
              <a:xfrm flipH="1">
                <a:off x="0" y="0"/>
                <a:ext cx="768" cy="1"/>
              </a:xfrm>
              <a:prstGeom prst="line">
                <a:avLst/>
              </a:prstGeom>
              <a:noFill/>
              <a:ln w="38100" cmpd="sng">
                <a:solidFill>
                  <a:srgbClr val="FD0101"/>
                </a:solidFill>
                <a:miter lim="800000"/>
                <a:headEnd/>
                <a:tailEnd/>
              </a:ln>
            </p:spPr>
            <p:txBody>
              <a:bodyPr/>
              <a:lstStyle/>
              <a:p>
                <a:endParaRPr lang="zh-CN" altLang="zh-CN">
                  <a:solidFill>
                    <a:srgbClr val="000000"/>
                  </a:solidFill>
                  <a:sym typeface="Arial" pitchFamily="34" charset="0"/>
                </a:endParaRPr>
              </a:p>
            </p:txBody>
          </p:sp>
        </p:grpSp>
        <p:grpSp>
          <p:nvGrpSpPr>
            <p:cNvPr id="19520" name="Group 96"/>
            <p:cNvGrpSpPr>
              <a:grpSpLocks/>
            </p:cNvGrpSpPr>
            <p:nvPr/>
          </p:nvGrpSpPr>
          <p:grpSpPr bwMode="auto">
            <a:xfrm>
              <a:off x="1344" y="0"/>
              <a:ext cx="768" cy="528"/>
              <a:chOff x="0" y="0"/>
              <a:chExt cx="768" cy="528"/>
            </a:xfrm>
          </p:grpSpPr>
          <p:sp>
            <p:nvSpPr>
              <p:cNvPr id="19521" name="Line 97"/>
              <p:cNvSpPr>
                <a:spLocks noChangeShapeType="1"/>
              </p:cNvSpPr>
              <p:nvPr/>
            </p:nvSpPr>
            <p:spPr bwMode="auto">
              <a:xfrm flipV="1">
                <a:off x="768" y="0"/>
                <a:ext cx="1" cy="528"/>
              </a:xfrm>
              <a:prstGeom prst="line">
                <a:avLst/>
              </a:prstGeom>
              <a:noFill/>
              <a:ln w="38100" cmpd="sng">
                <a:solidFill>
                  <a:srgbClr val="FD0101"/>
                </a:solidFill>
                <a:miter lim="800000"/>
                <a:headEnd/>
                <a:tailEnd/>
              </a:ln>
            </p:spPr>
            <p:txBody>
              <a:bodyPr/>
              <a:lstStyle/>
              <a:p>
                <a:endParaRPr lang="zh-CN" altLang="zh-CN">
                  <a:solidFill>
                    <a:srgbClr val="000000"/>
                  </a:solidFill>
                  <a:sym typeface="Arial" pitchFamily="34" charset="0"/>
                </a:endParaRPr>
              </a:p>
            </p:txBody>
          </p:sp>
          <p:sp>
            <p:nvSpPr>
              <p:cNvPr id="19522" name="Line 98"/>
              <p:cNvSpPr>
                <a:spLocks noChangeShapeType="1"/>
              </p:cNvSpPr>
              <p:nvPr/>
            </p:nvSpPr>
            <p:spPr bwMode="auto">
              <a:xfrm flipH="1">
                <a:off x="0" y="0"/>
                <a:ext cx="768" cy="1"/>
              </a:xfrm>
              <a:prstGeom prst="line">
                <a:avLst/>
              </a:prstGeom>
              <a:noFill/>
              <a:ln w="38100" cmpd="sng">
                <a:solidFill>
                  <a:srgbClr val="FD0101"/>
                </a:solidFill>
                <a:miter lim="800000"/>
                <a:headEnd/>
                <a:tailEnd/>
              </a:ln>
            </p:spPr>
            <p:txBody>
              <a:bodyPr/>
              <a:lstStyle/>
              <a:p>
                <a:endParaRPr lang="zh-CN" altLang="zh-CN">
                  <a:solidFill>
                    <a:srgbClr val="000000"/>
                  </a:solidFill>
                  <a:sym typeface="Arial" pitchFamily="34" charset="0"/>
                </a:endParaRPr>
              </a:p>
            </p:txBody>
          </p:sp>
        </p:grpSp>
        <p:grpSp>
          <p:nvGrpSpPr>
            <p:cNvPr id="19523" name="Group 99"/>
            <p:cNvGrpSpPr>
              <a:grpSpLocks/>
            </p:cNvGrpSpPr>
            <p:nvPr/>
          </p:nvGrpSpPr>
          <p:grpSpPr bwMode="auto">
            <a:xfrm>
              <a:off x="2640" y="0"/>
              <a:ext cx="768" cy="528"/>
              <a:chOff x="0" y="0"/>
              <a:chExt cx="768" cy="528"/>
            </a:xfrm>
          </p:grpSpPr>
          <p:sp>
            <p:nvSpPr>
              <p:cNvPr id="19524" name="Line 100"/>
              <p:cNvSpPr>
                <a:spLocks noChangeShapeType="1"/>
              </p:cNvSpPr>
              <p:nvPr/>
            </p:nvSpPr>
            <p:spPr bwMode="auto">
              <a:xfrm flipV="1">
                <a:off x="768" y="0"/>
                <a:ext cx="1" cy="528"/>
              </a:xfrm>
              <a:prstGeom prst="line">
                <a:avLst/>
              </a:prstGeom>
              <a:noFill/>
              <a:ln w="38100" cmpd="sng">
                <a:solidFill>
                  <a:srgbClr val="FD0101"/>
                </a:solidFill>
                <a:miter lim="800000"/>
                <a:headEnd/>
                <a:tailEnd/>
              </a:ln>
            </p:spPr>
            <p:txBody>
              <a:bodyPr/>
              <a:lstStyle/>
              <a:p>
                <a:endParaRPr lang="zh-CN" altLang="zh-CN">
                  <a:solidFill>
                    <a:srgbClr val="000000"/>
                  </a:solidFill>
                  <a:sym typeface="Arial" pitchFamily="34" charset="0"/>
                </a:endParaRPr>
              </a:p>
            </p:txBody>
          </p:sp>
          <p:sp>
            <p:nvSpPr>
              <p:cNvPr id="19525" name="Line 101"/>
              <p:cNvSpPr>
                <a:spLocks noChangeShapeType="1"/>
              </p:cNvSpPr>
              <p:nvPr/>
            </p:nvSpPr>
            <p:spPr bwMode="auto">
              <a:xfrm flipH="1">
                <a:off x="0" y="0"/>
                <a:ext cx="768" cy="1"/>
              </a:xfrm>
              <a:prstGeom prst="line">
                <a:avLst/>
              </a:prstGeom>
              <a:noFill/>
              <a:ln w="38100" cmpd="sng">
                <a:solidFill>
                  <a:srgbClr val="FD0101"/>
                </a:solidFill>
                <a:miter lim="800000"/>
                <a:headEnd/>
                <a:tailEnd/>
              </a:ln>
            </p:spPr>
            <p:txBody>
              <a:bodyPr/>
              <a:lstStyle/>
              <a:p>
                <a:endParaRPr lang="zh-CN" altLang="zh-CN">
                  <a:solidFill>
                    <a:srgbClr val="000000"/>
                  </a:solidFill>
                  <a:sym typeface="Arial" pitchFamily="34" charset="0"/>
                </a:endParaRPr>
              </a:p>
            </p:txBody>
          </p:sp>
        </p:grpSp>
      </p:grpSp>
      <p:sp>
        <p:nvSpPr>
          <p:cNvPr id="19526" name="AutoShape 104"/>
          <p:cNvSpPr>
            <a:spLocks/>
          </p:cNvSpPr>
          <p:nvPr/>
        </p:nvSpPr>
        <p:spPr bwMode="auto">
          <a:xfrm>
            <a:off x="1219200" y="4495800"/>
            <a:ext cx="533400" cy="292100"/>
          </a:xfrm>
          <a:prstGeom prst="rightArrow">
            <a:avLst>
              <a:gd name="adj1" fmla="val 50000"/>
              <a:gd name="adj2" fmla="val 95447"/>
            </a:avLst>
          </a:prstGeom>
          <a:solidFill>
            <a:srgbClr val="EBFD01"/>
          </a:solidFill>
          <a:ln w="12700" cmpd="sng">
            <a:solidFill>
              <a:schemeClr val="tx1"/>
            </a:solidFill>
            <a:miter lim="800000"/>
            <a:headEnd/>
            <a:tailEnd/>
          </a:ln>
        </p:spPr>
        <p:txBody>
          <a:bodyPr wrap="none" anchor="ctr"/>
          <a:lstStyle/>
          <a:p>
            <a:pPr algn="ctr"/>
            <a:endParaRPr lang="zh-CN" altLang="zh-CN">
              <a:solidFill>
                <a:srgbClr val="000000"/>
              </a:solidFill>
              <a:sym typeface="Arial" pitchFamily="34" charset="0"/>
            </a:endParaRPr>
          </a:p>
        </p:txBody>
      </p:sp>
      <p:sp>
        <p:nvSpPr>
          <p:cNvPr id="19527" name="AutoShape 105"/>
          <p:cNvSpPr>
            <a:spLocks/>
          </p:cNvSpPr>
          <p:nvPr/>
        </p:nvSpPr>
        <p:spPr bwMode="auto">
          <a:xfrm>
            <a:off x="3352800" y="4495800"/>
            <a:ext cx="533400" cy="292100"/>
          </a:xfrm>
          <a:prstGeom prst="rightArrow">
            <a:avLst>
              <a:gd name="adj1" fmla="val 50000"/>
              <a:gd name="adj2" fmla="val 95447"/>
            </a:avLst>
          </a:prstGeom>
          <a:solidFill>
            <a:srgbClr val="EBFD01"/>
          </a:solidFill>
          <a:ln w="12700" cmpd="sng">
            <a:solidFill>
              <a:schemeClr val="tx1"/>
            </a:solidFill>
            <a:miter lim="800000"/>
            <a:headEnd/>
            <a:tailEnd/>
          </a:ln>
        </p:spPr>
        <p:txBody>
          <a:bodyPr wrap="none" anchor="ctr"/>
          <a:lstStyle/>
          <a:p>
            <a:pPr algn="ctr"/>
            <a:endParaRPr lang="zh-CN" altLang="zh-CN">
              <a:solidFill>
                <a:srgbClr val="000000"/>
              </a:solidFill>
              <a:sym typeface="Arial" pitchFamily="34" charset="0"/>
            </a:endParaRPr>
          </a:p>
        </p:txBody>
      </p:sp>
      <p:sp>
        <p:nvSpPr>
          <p:cNvPr id="19528" name="AutoShape 106"/>
          <p:cNvSpPr>
            <a:spLocks/>
          </p:cNvSpPr>
          <p:nvPr/>
        </p:nvSpPr>
        <p:spPr bwMode="auto">
          <a:xfrm>
            <a:off x="5410200" y="4495800"/>
            <a:ext cx="533400" cy="292100"/>
          </a:xfrm>
          <a:prstGeom prst="rightArrow">
            <a:avLst>
              <a:gd name="adj1" fmla="val 50000"/>
              <a:gd name="adj2" fmla="val 95447"/>
            </a:avLst>
          </a:prstGeom>
          <a:solidFill>
            <a:srgbClr val="EBFD01"/>
          </a:solidFill>
          <a:ln w="12700" cmpd="sng">
            <a:solidFill>
              <a:schemeClr val="tx1"/>
            </a:solidFill>
            <a:miter lim="800000"/>
            <a:headEnd/>
            <a:tailEnd/>
          </a:ln>
        </p:spPr>
        <p:txBody>
          <a:bodyPr wrap="none" anchor="ctr"/>
          <a:lstStyle/>
          <a:p>
            <a:pPr algn="ctr"/>
            <a:endParaRPr lang="zh-CN" altLang="zh-CN">
              <a:solidFill>
                <a:srgbClr val="000000"/>
              </a:solidFill>
              <a:sym typeface="Arial" pitchFamily="34" charset="0"/>
            </a:endParaRPr>
          </a:p>
        </p:txBody>
      </p:sp>
      <p:sp>
        <p:nvSpPr>
          <p:cNvPr id="19529" name="AutoShape 107"/>
          <p:cNvSpPr>
            <a:spLocks/>
          </p:cNvSpPr>
          <p:nvPr/>
        </p:nvSpPr>
        <p:spPr bwMode="auto">
          <a:xfrm>
            <a:off x="8610600" y="4495800"/>
            <a:ext cx="533400" cy="292100"/>
          </a:xfrm>
          <a:prstGeom prst="rightArrow">
            <a:avLst>
              <a:gd name="adj1" fmla="val 50000"/>
              <a:gd name="adj2" fmla="val 95447"/>
            </a:avLst>
          </a:prstGeom>
          <a:solidFill>
            <a:srgbClr val="EBFD01"/>
          </a:solidFill>
          <a:ln w="12700" cmpd="sng">
            <a:solidFill>
              <a:schemeClr val="tx1"/>
            </a:solidFill>
            <a:miter lim="800000"/>
            <a:headEnd/>
            <a:tailEnd/>
          </a:ln>
        </p:spPr>
        <p:txBody>
          <a:bodyPr wrap="none" anchor="ctr"/>
          <a:lstStyle/>
          <a:p>
            <a:pPr algn="ctr"/>
            <a:endParaRPr lang="zh-CN" altLang="zh-CN">
              <a:solidFill>
                <a:srgbClr val="000000"/>
              </a:solidFill>
              <a:sym typeface="Arial" pitchFamily="34" charset="0"/>
            </a:endParaRPr>
          </a:p>
        </p:txBody>
      </p:sp>
      <p:sp>
        <p:nvSpPr>
          <p:cNvPr id="19530" name="Text Box 109"/>
          <p:cNvSpPr>
            <a:spLocks noChangeArrowheads="1"/>
          </p:cNvSpPr>
          <p:nvPr/>
        </p:nvSpPr>
        <p:spPr bwMode="auto">
          <a:xfrm>
            <a:off x="8453462" y="3357562"/>
            <a:ext cx="1295400" cy="307777"/>
          </a:xfrm>
          <a:prstGeom prst="rect">
            <a:avLst/>
          </a:prstGeom>
          <a:noFill/>
          <a:ln w="9525">
            <a:noFill/>
            <a:miter lim="800000"/>
            <a:headEnd/>
            <a:tailEnd/>
          </a:ln>
        </p:spPr>
        <p:txBody>
          <a:bodyPr wrap="square">
            <a:spAutoFit/>
          </a:bodyPr>
          <a:lstStyle/>
          <a:p>
            <a:pPr>
              <a:spcBef>
                <a:spcPct val="50000"/>
              </a:spcBef>
            </a:pPr>
            <a:r>
              <a:rPr lang="en-US" altLang="zh-CN" sz="1400" b="1" dirty="0" smtClean="0">
                <a:solidFill>
                  <a:srgbClr val="000000"/>
                </a:solidFill>
                <a:latin typeface="Microsoft JhengHei" pitchFamily="34" charset="-120"/>
                <a:ea typeface="Microsoft JhengHei" pitchFamily="34" charset="-120"/>
                <a:sym typeface="Arial" pitchFamily="34" charset="0"/>
              </a:rPr>
              <a:t>Basic speed</a:t>
            </a:r>
            <a:endParaRPr lang="zh-CN" altLang="en-US" sz="1400" b="1" dirty="0">
              <a:latin typeface="Microsoft JhengHei" pitchFamily="34" charset="-120"/>
              <a:ea typeface="Microsoft JhengHei" pitchFamily="34" charset="-120"/>
            </a:endParaRPr>
          </a:p>
        </p:txBody>
      </p:sp>
      <p:sp>
        <p:nvSpPr>
          <p:cNvPr id="19531" name="Text Box 110"/>
          <p:cNvSpPr>
            <a:spLocks noChangeArrowheads="1"/>
          </p:cNvSpPr>
          <p:nvPr/>
        </p:nvSpPr>
        <p:spPr bwMode="auto">
          <a:xfrm>
            <a:off x="8524900" y="3929066"/>
            <a:ext cx="1143000" cy="523220"/>
          </a:xfrm>
          <a:prstGeom prst="rect">
            <a:avLst/>
          </a:prstGeom>
          <a:noFill/>
          <a:ln w="9525">
            <a:noFill/>
            <a:miter lim="800000"/>
            <a:headEnd/>
            <a:tailEnd/>
          </a:ln>
        </p:spPr>
        <p:txBody>
          <a:bodyPr>
            <a:spAutoFit/>
          </a:bodyPr>
          <a:lstStyle/>
          <a:p>
            <a:pPr>
              <a:spcBef>
                <a:spcPct val="50000"/>
              </a:spcBef>
            </a:pPr>
            <a:r>
              <a:rPr lang="en-US" altLang="zh-CN" sz="1400" b="1" dirty="0" smtClean="0">
                <a:solidFill>
                  <a:srgbClr val="000000"/>
                </a:solidFill>
                <a:latin typeface="Microsoft JhengHei" pitchFamily="34" charset="-120"/>
                <a:ea typeface="Microsoft JhengHei" pitchFamily="34" charset="-120"/>
                <a:sym typeface="Arial" pitchFamily="34" charset="0"/>
              </a:rPr>
              <a:t>Drawing direction</a:t>
            </a:r>
            <a:endParaRPr lang="zh-CN" altLang="en-US" sz="1400" b="1" dirty="0">
              <a:latin typeface="Microsoft JhengHei" pitchFamily="34" charset="-120"/>
              <a:ea typeface="Microsoft JhengHei" pitchFamily="34" charset="-120"/>
            </a:endParaRPr>
          </a:p>
        </p:txBody>
      </p:sp>
      <p:sp>
        <p:nvSpPr>
          <p:cNvPr id="19532" name="Text Box 115"/>
          <p:cNvSpPr>
            <a:spLocks noChangeArrowheads="1"/>
          </p:cNvSpPr>
          <p:nvPr/>
        </p:nvSpPr>
        <p:spPr bwMode="auto">
          <a:xfrm>
            <a:off x="1219200" y="3505200"/>
            <a:ext cx="1066800" cy="366713"/>
          </a:xfrm>
          <a:prstGeom prst="rect">
            <a:avLst/>
          </a:prstGeom>
          <a:noFill/>
          <a:ln w="9525">
            <a:noFill/>
            <a:miter lim="800000"/>
            <a:headEnd/>
            <a:tailEnd/>
          </a:ln>
        </p:spPr>
        <p:txBody>
          <a:bodyPr>
            <a:spAutoFit/>
          </a:bodyPr>
          <a:lstStyle/>
          <a:p>
            <a:pPr>
              <a:spcBef>
                <a:spcPct val="50000"/>
              </a:spcBef>
            </a:pPr>
            <a:r>
              <a:rPr lang="en-US" sz="1800" b="1">
                <a:solidFill>
                  <a:srgbClr val="000000"/>
                </a:solidFill>
                <a:sym typeface="Arial" pitchFamily="34" charset="0"/>
              </a:rPr>
              <a:t>FR200L</a:t>
            </a:r>
          </a:p>
        </p:txBody>
      </p:sp>
      <p:sp>
        <p:nvSpPr>
          <p:cNvPr id="19533" name="Text Box 116"/>
          <p:cNvSpPr>
            <a:spLocks noChangeArrowheads="1"/>
          </p:cNvSpPr>
          <p:nvPr/>
        </p:nvSpPr>
        <p:spPr bwMode="auto">
          <a:xfrm>
            <a:off x="3352800" y="3505200"/>
            <a:ext cx="1066800" cy="366713"/>
          </a:xfrm>
          <a:prstGeom prst="rect">
            <a:avLst/>
          </a:prstGeom>
          <a:noFill/>
          <a:ln w="9525">
            <a:noFill/>
            <a:miter lim="800000"/>
            <a:headEnd/>
            <a:tailEnd/>
          </a:ln>
        </p:spPr>
        <p:txBody>
          <a:bodyPr>
            <a:spAutoFit/>
          </a:bodyPr>
          <a:lstStyle/>
          <a:p>
            <a:pPr>
              <a:spcBef>
                <a:spcPct val="50000"/>
              </a:spcBef>
            </a:pPr>
            <a:r>
              <a:rPr lang="en-US" sz="1800" b="1">
                <a:solidFill>
                  <a:srgbClr val="000000"/>
                </a:solidFill>
                <a:sym typeface="Arial" pitchFamily="34" charset="0"/>
              </a:rPr>
              <a:t>FR200L</a:t>
            </a:r>
          </a:p>
        </p:txBody>
      </p:sp>
      <p:sp>
        <p:nvSpPr>
          <p:cNvPr id="19534" name="Text Box 117"/>
          <p:cNvSpPr>
            <a:spLocks noChangeArrowheads="1"/>
          </p:cNvSpPr>
          <p:nvPr/>
        </p:nvSpPr>
        <p:spPr bwMode="auto">
          <a:xfrm>
            <a:off x="5410200" y="3505200"/>
            <a:ext cx="1066800" cy="366713"/>
          </a:xfrm>
          <a:prstGeom prst="rect">
            <a:avLst/>
          </a:prstGeom>
          <a:noFill/>
          <a:ln w="9525">
            <a:noFill/>
            <a:miter lim="800000"/>
            <a:headEnd/>
            <a:tailEnd/>
          </a:ln>
        </p:spPr>
        <p:txBody>
          <a:bodyPr>
            <a:spAutoFit/>
          </a:bodyPr>
          <a:lstStyle/>
          <a:p>
            <a:pPr>
              <a:spcBef>
                <a:spcPct val="50000"/>
              </a:spcBef>
            </a:pPr>
            <a:r>
              <a:rPr lang="en-US" sz="1800" b="1">
                <a:solidFill>
                  <a:srgbClr val="000000"/>
                </a:solidFill>
                <a:sym typeface="Arial" pitchFamily="34" charset="0"/>
              </a:rPr>
              <a:t>FR200L</a:t>
            </a:r>
          </a:p>
        </p:txBody>
      </p:sp>
      <p:pic>
        <p:nvPicPr>
          <p:cNvPr id="19535" name="Picture 3"/>
          <p:cNvPicPr>
            <a:picLocks noChangeAspect="1" noChangeArrowheads="1"/>
          </p:cNvPicPr>
          <p:nvPr/>
        </p:nvPicPr>
        <p:blipFill>
          <a:blip r:embed="rId4"/>
          <a:srcRect/>
          <a:stretch>
            <a:fillRect/>
          </a:stretch>
        </p:blipFill>
        <p:spPr bwMode="auto">
          <a:xfrm>
            <a:off x="595313" y="3357563"/>
            <a:ext cx="449262" cy="779462"/>
          </a:xfrm>
          <a:prstGeom prst="rect">
            <a:avLst/>
          </a:prstGeom>
          <a:noFill/>
          <a:ln w="9525">
            <a:noFill/>
            <a:miter lim="800000"/>
            <a:headEnd/>
            <a:tailEnd/>
          </a:ln>
        </p:spPr>
      </p:pic>
      <p:pic>
        <p:nvPicPr>
          <p:cNvPr id="19536" name="Picture 3"/>
          <p:cNvPicPr>
            <a:picLocks noChangeAspect="1" noChangeArrowheads="1"/>
          </p:cNvPicPr>
          <p:nvPr/>
        </p:nvPicPr>
        <p:blipFill>
          <a:blip r:embed="rId4"/>
          <a:srcRect/>
          <a:stretch>
            <a:fillRect/>
          </a:stretch>
        </p:blipFill>
        <p:spPr bwMode="auto">
          <a:xfrm>
            <a:off x="2738438" y="3357563"/>
            <a:ext cx="449262" cy="779462"/>
          </a:xfrm>
          <a:prstGeom prst="rect">
            <a:avLst/>
          </a:prstGeom>
          <a:noFill/>
          <a:ln w="9525">
            <a:noFill/>
            <a:miter lim="800000"/>
            <a:headEnd/>
            <a:tailEnd/>
          </a:ln>
        </p:spPr>
      </p:pic>
      <p:pic>
        <p:nvPicPr>
          <p:cNvPr id="19537" name="Picture 3"/>
          <p:cNvPicPr>
            <a:picLocks noChangeAspect="1" noChangeArrowheads="1"/>
          </p:cNvPicPr>
          <p:nvPr/>
        </p:nvPicPr>
        <p:blipFill>
          <a:blip r:embed="rId4"/>
          <a:srcRect/>
          <a:stretch>
            <a:fillRect/>
          </a:stretch>
        </p:blipFill>
        <p:spPr bwMode="auto">
          <a:xfrm>
            <a:off x="4810125" y="3357563"/>
            <a:ext cx="450850" cy="779462"/>
          </a:xfrm>
          <a:prstGeom prst="rect">
            <a:avLst/>
          </a:prstGeom>
          <a:noFill/>
          <a:ln w="9525">
            <a:noFill/>
            <a:miter lim="800000"/>
            <a:headEnd/>
            <a:tailEnd/>
          </a:ln>
        </p:spPr>
      </p:pic>
      <p:pic>
        <p:nvPicPr>
          <p:cNvPr id="19538" name="Picture 3"/>
          <p:cNvPicPr>
            <a:picLocks noChangeAspect="1" noChangeArrowheads="1"/>
          </p:cNvPicPr>
          <p:nvPr/>
        </p:nvPicPr>
        <p:blipFill>
          <a:blip r:embed="rId4"/>
          <a:srcRect/>
          <a:stretch>
            <a:fillRect/>
          </a:stretch>
        </p:blipFill>
        <p:spPr bwMode="auto">
          <a:xfrm>
            <a:off x="7953375" y="3286125"/>
            <a:ext cx="450850" cy="781050"/>
          </a:xfrm>
          <a:prstGeom prst="rect">
            <a:avLst/>
          </a:prstGeom>
          <a:noFill/>
          <a:ln w="9525">
            <a:noFill/>
            <a:miter lim="800000"/>
            <a:headEnd/>
            <a:tailEnd/>
          </a:ln>
        </p:spPr>
      </p:pic>
      <p:sp>
        <p:nvSpPr>
          <p:cNvPr id="83" name="矩形 82"/>
          <p:cNvSpPr/>
          <p:nvPr/>
        </p:nvSpPr>
        <p:spPr>
          <a:xfrm>
            <a:off x="666720" y="1571612"/>
            <a:ext cx="4953000" cy="707886"/>
          </a:xfrm>
          <a:prstGeom prst="rect">
            <a:avLst/>
          </a:prstGeom>
        </p:spPr>
        <p:txBody>
          <a:bodyPr>
            <a:spAutoFit/>
          </a:bodyPr>
          <a:lstStyle/>
          <a:p>
            <a:pPr marL="285750" indent="-285750">
              <a:buClr>
                <a:srgbClr val="00B050"/>
              </a:buClr>
              <a:buFont typeface="Arial" pitchFamily="34" charset="0"/>
              <a:buChar char="•"/>
            </a:pPr>
            <a:r>
              <a:rPr lang="en-US" altLang="zh-CN" sz="2000" dirty="0" smtClean="0">
                <a:latin typeface="Microsoft JhengHei" pitchFamily="34" charset="-120"/>
                <a:ea typeface="Microsoft JhengHei" pitchFamily="34" charset="-120"/>
              </a:rPr>
              <a:t>The essential difference with water tank type</a:t>
            </a:r>
            <a:endParaRPr lang="zh-CN" altLang="en-US" sz="2000" dirty="0">
              <a:latin typeface="Microsoft JhengHei" pitchFamily="34" charset="-120"/>
              <a:ea typeface="Microsoft JhengHei" pitchFamily="34"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9509"/>
                                        </p:tgtEl>
                                        <p:attrNameLst>
                                          <p:attrName>style.visibility</p:attrName>
                                        </p:attrNameLst>
                                      </p:cBhvr>
                                      <p:to>
                                        <p:strVal val="visible"/>
                                      </p:to>
                                    </p:set>
                                    <p:animEffect>
                                      <p:cBhvr>
                                        <p:cTn id="7" dur="500"/>
                                        <p:tgtEl>
                                          <p:spTgt spid="19509"/>
                                        </p:tgtEl>
                                      </p:cBhvr>
                                    </p:animEffect>
                                  </p:childTnLst>
                                  <p:subTnLst>
                                    <p:set>
                                      <p:cBhvr override="childStyle">
                                        <p:cTn dur="1" display="1" masterRel="nextClick" afterEffect="1"/>
                                        <p:tgtEl>
                                          <p:spTgt spid="19509"/>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9516"/>
                                        </p:tgtEl>
                                        <p:attrNameLst>
                                          <p:attrName>style.visibility</p:attrName>
                                        </p:attrNameLst>
                                      </p:cBhvr>
                                      <p:to>
                                        <p:strVal val="visible"/>
                                      </p:to>
                                    </p:set>
                                    <p:animEffect>
                                      <p:cBhvr>
                                        <p:cTn id="12" dur="500"/>
                                        <p:tgtEl>
                                          <p:spTgt spid="19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Rectangle 3"/>
          <p:cNvSpPr>
            <a:spLocks noGrp="1" noChangeArrowheads="1"/>
          </p:cNvSpPr>
          <p:nvPr>
            <p:ph type="body" idx="1"/>
          </p:nvPr>
        </p:nvSpPr>
        <p:spPr>
          <a:xfrm>
            <a:off x="666720" y="785794"/>
            <a:ext cx="7500990" cy="357190"/>
          </a:xfrm>
          <a:ln/>
        </p:spPr>
        <p:txBody>
          <a:bodyPr/>
          <a:lstStyle/>
          <a:p>
            <a:pPr marL="285750" indent="-285750" algn="l">
              <a:buFont typeface="Wingdings" pitchFamily="2" charset="2"/>
              <a:buChar char="Ø"/>
            </a:pPr>
            <a:r>
              <a:rPr lang="en-US" altLang="zh-CN" sz="2400" b="1" dirty="0" smtClean="0">
                <a:latin typeface="Microsoft JhengHei" pitchFamily="34" charset="-120"/>
                <a:ea typeface="Microsoft JhengHei" pitchFamily="34" charset="-120"/>
              </a:rPr>
              <a:t> Wiring of straight line wire drawing machine</a:t>
            </a:r>
            <a:endParaRPr lang="zh-CN" altLang="en-US" sz="2400" b="1" dirty="0">
              <a:latin typeface="Microsoft JhengHei" pitchFamily="34" charset="-120"/>
              <a:ea typeface="Microsoft JhengHei" pitchFamily="34" charset="-120"/>
            </a:endParaRPr>
          </a:p>
        </p:txBody>
      </p:sp>
      <p:sp>
        <p:nvSpPr>
          <p:cNvPr id="2050"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2049" name="Object 1"/>
          <p:cNvGraphicFramePr>
            <a:graphicFrameLocks noChangeAspect="1"/>
          </p:cNvGraphicFramePr>
          <p:nvPr/>
        </p:nvGraphicFramePr>
        <p:xfrm>
          <a:off x="309530" y="1785926"/>
          <a:ext cx="9122084" cy="3571900"/>
        </p:xfrm>
        <a:graphic>
          <a:graphicData uri="http://schemas.openxmlformats.org/presentationml/2006/ole">
            <mc:AlternateContent xmlns:mc="http://schemas.openxmlformats.org/markup-compatibility/2006">
              <mc:Choice xmlns:v="urn:schemas-microsoft-com:vml" Requires="v">
                <p:oleObj spid="_x0000_s2050" name="Visio" r:id="rId3" imgW="6718828" imgH="2651018" progId="Visio.Drawing.11">
                  <p:embed/>
                </p:oleObj>
              </mc:Choice>
              <mc:Fallback>
                <p:oleObj name="Visio" r:id="rId3" imgW="6718828" imgH="2651018" progId="Visio.Drawing.11">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530" y="1785926"/>
                        <a:ext cx="9122084" cy="3571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p:cTn id="7" dur="500" fill="hold"/>
                                        <p:tgtEl>
                                          <p:spTgt spid="20483">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2048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083442" y="4394540"/>
            <a:ext cx="8482041" cy="1000156"/>
          </a:xfrm>
        </p:spPr>
        <p:txBody>
          <a:bodyPr>
            <a:normAutofit/>
          </a:bodyPr>
          <a:lstStyle/>
          <a:p>
            <a:r>
              <a:rPr lang="en-US" altLang="zh-CN" sz="5400" b="1" dirty="0" smtClean="0">
                <a:solidFill>
                  <a:schemeClr val="accent6">
                    <a:lumMod val="75000"/>
                  </a:schemeClr>
                </a:solidFill>
                <a:latin typeface="Tempus Sans ITC" pitchFamily="82" charset="0"/>
                <a:ea typeface="DotumChe" pitchFamily="49" charset="-127"/>
              </a:rPr>
              <a:t>DRIVE </a:t>
            </a:r>
            <a:r>
              <a:rPr lang="en-US" altLang="zh-CN" sz="5400" b="1" dirty="0" smtClean="0">
                <a:solidFill>
                  <a:schemeClr val="accent1">
                    <a:lumMod val="50000"/>
                  </a:schemeClr>
                </a:solidFill>
                <a:latin typeface="Tempus Sans ITC" pitchFamily="82" charset="0"/>
                <a:ea typeface="DotumChe" pitchFamily="49" charset="-127"/>
              </a:rPr>
              <a:t>THE FUTURE</a:t>
            </a:r>
            <a:endParaRPr lang="zh-CN" altLang="en-US" sz="5400" b="1" dirty="0">
              <a:solidFill>
                <a:schemeClr val="accent1">
                  <a:lumMod val="50000"/>
                </a:schemeClr>
              </a:solidFill>
              <a:latin typeface="Tempus Sans ITC" pitchFamily="82" charset="0"/>
              <a:ea typeface="DotumChe" pitchFamily="49" charset="-127"/>
            </a:endParaRPr>
          </a:p>
        </p:txBody>
      </p:sp>
      <p:pic>
        <p:nvPicPr>
          <p:cNvPr id="3" name="Picture 10" descr="829122_164805629377_2"/>
          <p:cNvPicPr>
            <a:picLocks noChangeAspect="1" noChangeArrowheads="1"/>
          </p:cNvPicPr>
          <p:nvPr/>
        </p:nvPicPr>
        <p:blipFill>
          <a:blip r:embed="rId2" cstate="print"/>
          <a:srcRect l="30091" t="4095" r="27508" b="34485"/>
          <a:stretch>
            <a:fillRect/>
          </a:stretch>
        </p:blipFill>
        <p:spPr bwMode="auto">
          <a:xfrm>
            <a:off x="2631265" y="571480"/>
            <a:ext cx="4359702" cy="3894522"/>
          </a:xfrm>
          <a:prstGeom prst="rect">
            <a:avLst/>
          </a:prstGeom>
          <a:noFill/>
          <a:ln w="9525">
            <a:noFill/>
            <a:miter lim="800000"/>
            <a:headEnd/>
            <a:tailEnd/>
          </a:ln>
        </p:spPr>
      </p:pic>
      <p:pic>
        <p:nvPicPr>
          <p:cNvPr id="5" name="Picture 6" descr="LOGO （定）"/>
          <p:cNvPicPr>
            <a:picLocks noChangeAspect="1" noChangeArrowheads="1"/>
          </p:cNvPicPr>
          <p:nvPr/>
        </p:nvPicPr>
        <p:blipFill>
          <a:blip r:embed="rId3" cstate="print"/>
          <a:srcRect/>
          <a:stretch>
            <a:fillRect/>
          </a:stretch>
        </p:blipFill>
        <p:spPr bwMode="auto">
          <a:xfrm>
            <a:off x="2786047" y="5500703"/>
            <a:ext cx="4720861" cy="60595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model_textile">
  <a:themeElements>
    <a:clrScheme name="">
      <a:dk1>
        <a:srgbClr val="000000"/>
      </a:dk1>
      <a:lt1>
        <a:srgbClr val="FFFFFF"/>
      </a:lt1>
      <a:dk2>
        <a:srgbClr val="000000"/>
      </a:dk2>
      <a:lt2>
        <a:srgbClr val="4D4D4D"/>
      </a:lt2>
      <a:accent1>
        <a:srgbClr val="008000"/>
      </a:accent1>
      <a:accent2>
        <a:srgbClr val="008000"/>
      </a:accent2>
      <a:accent3>
        <a:srgbClr val="FFFFFF"/>
      </a:accent3>
      <a:accent4>
        <a:srgbClr val="000000"/>
      </a:accent4>
      <a:accent5>
        <a:srgbClr val="AAC0AA"/>
      </a:accent5>
      <a:accent6>
        <a:srgbClr val="007300"/>
      </a:accent6>
      <a:hlink>
        <a:srgbClr val="0000FF"/>
      </a:hlink>
      <a:folHlink>
        <a:srgbClr val="800080"/>
      </a:folHlink>
    </a:clrScheme>
    <a:fontScheme name="model_textil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chemeClr val="tx2">
                <a:lumMod val="75000"/>
              </a:schemeClr>
            </a:gs>
            <a:gs pos="80000">
              <a:schemeClr val="accent1">
                <a:lumMod val="75000"/>
              </a:schemeClr>
            </a:gs>
            <a:gs pos="100000">
              <a:schemeClr val="tx2">
                <a:lumMod val="60000"/>
                <a:lumOff val="40000"/>
              </a:schemeClr>
            </a:gs>
          </a:gsLst>
        </a:grad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24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4D4D4D"/>
      </a:lt2>
      <a:accent1>
        <a:srgbClr val="008000"/>
      </a:accent1>
      <a:accent2>
        <a:srgbClr val="008000"/>
      </a:accent2>
      <a:accent3>
        <a:srgbClr val="FFFFFF"/>
      </a:accent3>
      <a:accent4>
        <a:srgbClr val="000000"/>
      </a:accent4>
      <a:accent5>
        <a:srgbClr val="AAC0AA"/>
      </a:accent5>
      <a:accent6>
        <a:srgbClr val="0073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1862</TotalTime>
  <Pages>0</Pages>
  <Words>1139</Words>
  <Characters>0</Characters>
  <Application>Microsoft Office PowerPoint</Application>
  <DocSecurity>0</DocSecurity>
  <PresentationFormat>A4 Kağıt (210x297 mm)</PresentationFormat>
  <Lines>0</Lines>
  <Paragraphs>273</Paragraphs>
  <Slides>21</Slides>
  <Notes>0</Notes>
  <HiddenSlides>0</HiddenSlides>
  <MMClips>0</MMClips>
  <ScaleCrop>false</ScaleCrop>
  <HeadingPairs>
    <vt:vector size="8" baseType="variant">
      <vt:variant>
        <vt:lpstr>Kullanılan Yazı Tipleri</vt:lpstr>
      </vt:variant>
      <vt:variant>
        <vt:i4>10</vt:i4>
      </vt:variant>
      <vt:variant>
        <vt:lpstr>Tema</vt:lpstr>
      </vt:variant>
      <vt:variant>
        <vt:i4>1</vt:i4>
      </vt:variant>
      <vt:variant>
        <vt:lpstr>Eklenmiş OLE Hizmet Programları</vt:lpstr>
      </vt:variant>
      <vt:variant>
        <vt:i4>1</vt:i4>
      </vt:variant>
      <vt:variant>
        <vt:lpstr>Slayt Başlıkları</vt:lpstr>
      </vt:variant>
      <vt:variant>
        <vt:i4>21</vt:i4>
      </vt:variant>
    </vt:vector>
  </HeadingPairs>
  <TitlesOfParts>
    <vt:vector size="33" baseType="lpstr">
      <vt:lpstr>DotumChe</vt:lpstr>
      <vt:lpstr>Microsoft JhengHei</vt:lpstr>
      <vt:lpstr>黑体</vt:lpstr>
      <vt:lpstr>宋体</vt:lpstr>
      <vt:lpstr>Arial</vt:lpstr>
      <vt:lpstr>Comic Sans MS</vt:lpstr>
      <vt:lpstr>华文中宋</vt:lpstr>
      <vt:lpstr>Tempus Sans ITC</vt:lpstr>
      <vt:lpstr>Times New Roman</vt:lpstr>
      <vt:lpstr>Wingdings</vt:lpstr>
      <vt:lpstr>model_textile</vt:lpstr>
      <vt:lpstr>Visio</vt:lpstr>
      <vt:lpstr>FR200L &amp; Wire Drawing Machine</vt:lpstr>
      <vt:lpstr>Content</vt:lpstr>
      <vt:lpstr>Wire Drawing Machine Introduction</vt:lpstr>
      <vt:lpstr>  Types of wire drawing machine</vt:lpstr>
      <vt:lpstr> Pulley type</vt:lpstr>
      <vt:lpstr> Loop/Dancing type</vt:lpstr>
      <vt:lpstr> Water tank type</vt:lpstr>
      <vt:lpstr> Straight line type</vt:lpstr>
      <vt:lpstr>PowerPoint Sunusu</vt:lpstr>
      <vt:lpstr>PowerPoint Sunusu</vt:lpstr>
      <vt:lpstr>FRECON Solution &amp; Application</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DRIVE THE FUTURE</vt:lpstr>
    </vt:vector>
  </TitlesOfParts>
  <Manager/>
  <Company>schneider-electric</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Textile World  The World between   Cloud and  Sea</dc:title>
  <dc:subject/>
  <dc:creator>LIU Gang</dc:creator>
  <cp:keywords/>
  <dc:description/>
  <cp:lastModifiedBy>Gökkaya Ali Can</cp:lastModifiedBy>
  <cp:revision>434</cp:revision>
  <cp:lastPrinted>2003-11-12T20:56:00Z</cp:lastPrinted>
  <dcterms:created xsi:type="dcterms:W3CDTF">2003-11-10T15:45:00Z</dcterms:created>
  <dcterms:modified xsi:type="dcterms:W3CDTF">2016-07-29T13:18:11Z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2052-9.1.0.4866</vt:lpwstr>
  </property>
</Properties>
</file>